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handoutMasterIdLst>
    <p:handoutMasterId r:id="rId39"/>
  </p:handoutMasterIdLst>
  <p:sldIdLst>
    <p:sldId id="257" r:id="rId5"/>
    <p:sldId id="258" r:id="rId6"/>
    <p:sldId id="274" r:id="rId7"/>
    <p:sldId id="285" r:id="rId8"/>
    <p:sldId id="282" r:id="rId9"/>
    <p:sldId id="261" r:id="rId10"/>
    <p:sldId id="259" r:id="rId11"/>
    <p:sldId id="292" r:id="rId12"/>
    <p:sldId id="279" r:id="rId13"/>
    <p:sldId id="275" r:id="rId14"/>
    <p:sldId id="281" r:id="rId15"/>
    <p:sldId id="280" r:id="rId16"/>
    <p:sldId id="262" r:id="rId17"/>
    <p:sldId id="295" r:id="rId18"/>
    <p:sldId id="263" r:id="rId19"/>
    <p:sldId id="264" r:id="rId20"/>
    <p:sldId id="265" r:id="rId21"/>
    <p:sldId id="272" r:id="rId22"/>
    <p:sldId id="268" r:id="rId23"/>
    <p:sldId id="291" r:id="rId24"/>
    <p:sldId id="269" r:id="rId25"/>
    <p:sldId id="278" r:id="rId26"/>
    <p:sldId id="290" r:id="rId27"/>
    <p:sldId id="293" r:id="rId28"/>
    <p:sldId id="294" r:id="rId29"/>
    <p:sldId id="273" r:id="rId30"/>
    <p:sldId id="286" r:id="rId31"/>
    <p:sldId id="287" r:id="rId32"/>
    <p:sldId id="288" r:id="rId33"/>
    <p:sldId id="289" r:id="rId34"/>
    <p:sldId id="277" r:id="rId35"/>
    <p:sldId id="296" r:id="rId36"/>
    <p:sldId id="256" r:id="rId3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17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86559" autoAdjust="0"/>
  </p:normalViewPr>
  <p:slideViewPr>
    <p:cSldViewPr snapToGrid="0" snapToObjects="1">
      <p:cViewPr varScale="1">
        <p:scale>
          <a:sx n="69" d="100"/>
          <a:sy n="69" d="100"/>
        </p:scale>
        <p:origin x="384" y="67"/>
      </p:cViewPr>
      <p:guideLst/>
    </p:cSldViewPr>
  </p:slideViewPr>
  <p:notesTextViewPr>
    <p:cViewPr>
      <p:scale>
        <a:sx n="1" d="1"/>
        <a:sy n="1" d="1"/>
      </p:scale>
      <p:origin x="0" y="0"/>
    </p:cViewPr>
  </p:notesTextViewPr>
  <p:sorterViewPr>
    <p:cViewPr varScale="1">
      <p:scale>
        <a:sx n="1" d="1"/>
        <a:sy n="1" d="1"/>
      </p:scale>
      <p:origin x="0" y="-16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rsdc01.grs.local\Share\GRS\Operations\Review\Bioventus\Knee%20OA%20Guidelines\Analysis%20of%20recommendation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CA" sz="2400" b="1"/>
              <a:t>Hyaluronic Acid Recommendations</a:t>
            </a:r>
          </a:p>
        </c:rich>
      </c:tx>
      <c:layout>
        <c:manualLayout>
          <c:xMode val="edge"/>
          <c:yMode val="edge"/>
          <c:x val="0.19612590232241037"/>
          <c:y val="1.2062726176115802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6819670116486"/>
          <c:y val="0.13138505136379738"/>
          <c:w val="0.7410057438472365"/>
          <c:h val="0.82964930924548352"/>
        </c:manualLayout>
      </c:layout>
      <c:scatterChart>
        <c:scatterStyle val="lineMarker"/>
        <c:varyColors val="0"/>
        <c:ser>
          <c:idx val="0"/>
          <c:order val="0"/>
          <c:spPr>
            <a:ln w="25400" cap="rnd">
              <a:noFill/>
              <a:round/>
            </a:ln>
            <a:effectLst/>
          </c:spPr>
          <c:marker>
            <c:symbol val="circle"/>
            <c:size val="8"/>
            <c:spPr>
              <a:solidFill>
                <a:schemeClr val="accent6"/>
              </a:solidFill>
              <a:ln w="9525">
                <a:noFill/>
              </a:ln>
              <a:effectLst/>
            </c:spPr>
          </c:marker>
          <c:dPt>
            <c:idx val="1"/>
            <c:marker>
              <c:symbol val="circle"/>
              <c:size val="8"/>
              <c:spPr>
                <a:solidFill>
                  <a:schemeClr val="accent6">
                    <a:lumMod val="50000"/>
                  </a:schemeClr>
                </a:solidFill>
                <a:ln w="9525">
                  <a:noFill/>
                </a:ln>
                <a:effectLst/>
              </c:spPr>
            </c:marker>
            <c:bubble3D val="0"/>
            <c:extLst>
              <c:ext xmlns:c16="http://schemas.microsoft.com/office/drawing/2014/chart" uri="{C3380CC4-5D6E-409C-BE32-E72D297353CC}">
                <c16:uniqueId val="{00000000-34C1-46F6-8A73-42E3B0BBB94B}"/>
              </c:ext>
            </c:extLst>
          </c:dPt>
          <c:dPt>
            <c:idx val="2"/>
            <c:marker>
              <c:symbol val="circle"/>
              <c:size val="8"/>
              <c:spPr>
                <a:solidFill>
                  <a:schemeClr val="accent4"/>
                </a:solidFill>
                <a:ln w="9525">
                  <a:noFill/>
                </a:ln>
                <a:effectLst/>
              </c:spPr>
            </c:marker>
            <c:bubble3D val="0"/>
            <c:extLst>
              <c:ext xmlns:c16="http://schemas.microsoft.com/office/drawing/2014/chart" uri="{C3380CC4-5D6E-409C-BE32-E72D297353CC}">
                <c16:uniqueId val="{00000001-34C1-46F6-8A73-42E3B0BBB94B}"/>
              </c:ext>
            </c:extLst>
          </c:dPt>
          <c:dPt>
            <c:idx val="3"/>
            <c:marker>
              <c:symbol val="circle"/>
              <c:size val="8"/>
              <c:spPr>
                <a:solidFill>
                  <a:srgbClr val="FF0000"/>
                </a:solidFill>
                <a:ln w="9525">
                  <a:noFill/>
                </a:ln>
                <a:effectLst/>
              </c:spPr>
            </c:marker>
            <c:bubble3D val="0"/>
            <c:extLst>
              <c:ext xmlns:c16="http://schemas.microsoft.com/office/drawing/2014/chart" uri="{C3380CC4-5D6E-409C-BE32-E72D297353CC}">
                <c16:uniqueId val="{00000002-34C1-46F6-8A73-42E3B0BBB94B}"/>
              </c:ext>
            </c:extLst>
          </c:dPt>
          <c:dPt>
            <c:idx val="5"/>
            <c:marker>
              <c:symbol val="circle"/>
              <c:size val="8"/>
              <c:spPr>
                <a:solidFill>
                  <a:schemeClr val="accent6">
                    <a:lumMod val="50000"/>
                  </a:schemeClr>
                </a:solidFill>
                <a:ln w="9525">
                  <a:noFill/>
                </a:ln>
                <a:effectLst/>
              </c:spPr>
            </c:marker>
            <c:bubble3D val="0"/>
            <c:extLst>
              <c:ext xmlns:c16="http://schemas.microsoft.com/office/drawing/2014/chart" uri="{C3380CC4-5D6E-409C-BE32-E72D297353CC}">
                <c16:uniqueId val="{00000003-34C1-46F6-8A73-42E3B0BBB94B}"/>
              </c:ext>
            </c:extLst>
          </c:dPt>
          <c:dPt>
            <c:idx val="7"/>
            <c:marker>
              <c:symbol val="circle"/>
              <c:size val="8"/>
              <c:spPr>
                <a:solidFill>
                  <a:srgbClr val="FF0000"/>
                </a:solidFill>
                <a:ln w="9525">
                  <a:noFill/>
                </a:ln>
                <a:effectLst/>
              </c:spPr>
            </c:marker>
            <c:bubble3D val="0"/>
            <c:extLst>
              <c:ext xmlns:c16="http://schemas.microsoft.com/office/drawing/2014/chart" uri="{C3380CC4-5D6E-409C-BE32-E72D297353CC}">
                <c16:uniqueId val="{00000004-34C1-46F6-8A73-42E3B0BBB94B}"/>
              </c:ext>
            </c:extLst>
          </c:dPt>
          <c:dPt>
            <c:idx val="8"/>
            <c:marker>
              <c:symbol val="circle"/>
              <c:size val="8"/>
              <c:spPr>
                <a:solidFill>
                  <a:schemeClr val="accent4"/>
                </a:solidFill>
                <a:ln w="9525">
                  <a:noFill/>
                </a:ln>
                <a:effectLst/>
              </c:spPr>
            </c:marker>
            <c:bubble3D val="0"/>
            <c:extLst>
              <c:ext xmlns:c16="http://schemas.microsoft.com/office/drawing/2014/chart" uri="{C3380CC4-5D6E-409C-BE32-E72D297353CC}">
                <c16:uniqueId val="{00000005-34C1-46F6-8A73-42E3B0BBB94B}"/>
              </c:ext>
            </c:extLst>
          </c:dPt>
          <c:dPt>
            <c:idx val="9"/>
            <c:marker>
              <c:symbol val="circle"/>
              <c:size val="8"/>
              <c:spPr>
                <a:solidFill>
                  <a:srgbClr val="FF0000"/>
                </a:solidFill>
                <a:ln w="9525">
                  <a:noFill/>
                </a:ln>
                <a:effectLst/>
              </c:spPr>
            </c:marker>
            <c:bubble3D val="0"/>
            <c:extLst>
              <c:ext xmlns:c16="http://schemas.microsoft.com/office/drawing/2014/chart" uri="{C3380CC4-5D6E-409C-BE32-E72D297353CC}">
                <c16:uniqueId val="{00000006-34C1-46F6-8A73-42E3B0BBB94B}"/>
              </c:ext>
            </c:extLst>
          </c:dPt>
          <c:dPt>
            <c:idx val="10"/>
            <c:marker>
              <c:symbol val="circle"/>
              <c:size val="22"/>
              <c:spPr>
                <a:solidFill>
                  <a:schemeClr val="accent6">
                    <a:lumMod val="50000"/>
                  </a:schemeClr>
                </a:solidFill>
                <a:ln w="9525">
                  <a:noFill/>
                </a:ln>
                <a:effectLst/>
              </c:spPr>
            </c:marker>
            <c:bubble3D val="0"/>
            <c:extLst>
              <c:ext xmlns:c16="http://schemas.microsoft.com/office/drawing/2014/chart" uri="{C3380CC4-5D6E-409C-BE32-E72D297353CC}">
                <c16:uniqueId val="{00000007-34C1-46F6-8A73-42E3B0BBB94B}"/>
              </c:ext>
            </c:extLst>
          </c:dPt>
          <c:dPt>
            <c:idx val="14"/>
            <c:marker>
              <c:symbol val="circle"/>
              <c:size val="14"/>
              <c:spPr>
                <a:solidFill>
                  <a:schemeClr val="accent6">
                    <a:lumMod val="50000"/>
                  </a:schemeClr>
                </a:solidFill>
                <a:ln w="9525">
                  <a:noFill/>
                </a:ln>
                <a:effectLst/>
              </c:spPr>
            </c:marker>
            <c:bubble3D val="0"/>
            <c:extLst>
              <c:ext xmlns:c16="http://schemas.microsoft.com/office/drawing/2014/chart" uri="{C3380CC4-5D6E-409C-BE32-E72D297353CC}">
                <c16:uniqueId val="{00000008-34C1-46F6-8A73-42E3B0BBB94B}"/>
              </c:ext>
            </c:extLst>
          </c:dPt>
          <c:dPt>
            <c:idx val="16"/>
            <c:marker>
              <c:symbol val="circle"/>
              <c:size val="14"/>
              <c:spPr>
                <a:solidFill>
                  <a:schemeClr val="accent6"/>
                </a:solidFill>
                <a:ln w="9525">
                  <a:noFill/>
                </a:ln>
                <a:effectLst/>
              </c:spPr>
            </c:marker>
            <c:bubble3D val="0"/>
            <c:extLst>
              <c:ext xmlns:c16="http://schemas.microsoft.com/office/drawing/2014/chart" uri="{C3380CC4-5D6E-409C-BE32-E72D297353CC}">
                <c16:uniqueId val="{00000009-34C1-46F6-8A73-42E3B0BBB94B}"/>
              </c:ext>
            </c:extLst>
          </c:dPt>
          <c:dPt>
            <c:idx val="18"/>
            <c:marker>
              <c:symbol val="circle"/>
              <c:size val="14"/>
              <c:spPr>
                <a:solidFill>
                  <a:schemeClr val="accent6">
                    <a:lumMod val="50000"/>
                  </a:schemeClr>
                </a:solidFill>
                <a:ln w="9525">
                  <a:noFill/>
                </a:ln>
                <a:effectLst/>
              </c:spPr>
            </c:marker>
            <c:bubble3D val="0"/>
            <c:extLst>
              <c:ext xmlns:c16="http://schemas.microsoft.com/office/drawing/2014/chart" uri="{C3380CC4-5D6E-409C-BE32-E72D297353CC}">
                <c16:uniqueId val="{0000000A-34C1-46F6-8A73-42E3B0BBB94B}"/>
              </c:ext>
            </c:extLst>
          </c:dPt>
          <c:dPt>
            <c:idx val="20"/>
            <c:marker>
              <c:symbol val="circle"/>
              <c:size val="22"/>
              <c:spPr>
                <a:solidFill>
                  <a:schemeClr val="accent6"/>
                </a:solidFill>
                <a:ln w="9525">
                  <a:noFill/>
                </a:ln>
                <a:effectLst/>
              </c:spPr>
            </c:marker>
            <c:bubble3D val="0"/>
            <c:extLst>
              <c:ext xmlns:c16="http://schemas.microsoft.com/office/drawing/2014/chart" uri="{C3380CC4-5D6E-409C-BE32-E72D297353CC}">
                <c16:uniqueId val="{0000000B-34C1-46F6-8A73-42E3B0BBB94B}"/>
              </c:ext>
            </c:extLst>
          </c:dPt>
          <c:dPt>
            <c:idx val="23"/>
            <c:marker>
              <c:symbol val="circle"/>
              <c:size val="8"/>
              <c:spPr>
                <a:solidFill>
                  <a:schemeClr val="accent2">
                    <a:lumMod val="75000"/>
                  </a:schemeClr>
                </a:solidFill>
                <a:ln w="9525">
                  <a:noFill/>
                </a:ln>
                <a:effectLst/>
              </c:spPr>
            </c:marker>
            <c:bubble3D val="0"/>
            <c:extLst>
              <c:ext xmlns:c16="http://schemas.microsoft.com/office/drawing/2014/chart" uri="{C3380CC4-5D6E-409C-BE32-E72D297353CC}">
                <c16:uniqueId val="{0000000C-34C1-46F6-8A73-42E3B0BBB94B}"/>
              </c:ext>
            </c:extLst>
          </c:dPt>
          <c:dPt>
            <c:idx val="24"/>
            <c:marker>
              <c:symbol val="circle"/>
              <c:size val="8"/>
              <c:spPr>
                <a:solidFill>
                  <a:schemeClr val="accent6">
                    <a:lumMod val="50000"/>
                  </a:schemeClr>
                </a:solidFill>
                <a:ln w="9525">
                  <a:noFill/>
                </a:ln>
                <a:effectLst/>
              </c:spPr>
            </c:marker>
            <c:bubble3D val="0"/>
            <c:extLst>
              <c:ext xmlns:c16="http://schemas.microsoft.com/office/drawing/2014/chart" uri="{C3380CC4-5D6E-409C-BE32-E72D297353CC}">
                <c16:uniqueId val="{0000000D-34C1-46F6-8A73-42E3B0BBB94B}"/>
              </c:ext>
            </c:extLst>
          </c:dPt>
          <c:dPt>
            <c:idx val="26"/>
            <c:marker>
              <c:symbol val="circle"/>
              <c:size val="8"/>
              <c:spPr>
                <a:solidFill>
                  <a:schemeClr val="accent2">
                    <a:lumMod val="75000"/>
                  </a:schemeClr>
                </a:solidFill>
                <a:ln w="9525">
                  <a:noFill/>
                </a:ln>
                <a:effectLst/>
              </c:spPr>
            </c:marker>
            <c:bubble3D val="0"/>
            <c:extLst>
              <c:ext xmlns:c16="http://schemas.microsoft.com/office/drawing/2014/chart" uri="{C3380CC4-5D6E-409C-BE32-E72D297353CC}">
                <c16:uniqueId val="{0000000E-34C1-46F6-8A73-42E3B0BBB94B}"/>
              </c:ext>
            </c:extLst>
          </c:dPt>
          <c:trendline>
            <c:spPr>
              <a:ln w="12700" cap="rnd">
                <a:solidFill>
                  <a:schemeClr val="accent6">
                    <a:lumMod val="50000"/>
                  </a:schemeClr>
                </a:solidFill>
                <a:prstDash val="solid"/>
                <a:tailEnd type="triangle"/>
              </a:ln>
              <a:effectLst/>
            </c:spPr>
            <c:trendlineType val="linear"/>
            <c:dispRSqr val="0"/>
            <c:dispEq val="0"/>
          </c:trendline>
          <c:xVal>
            <c:numRef>
              <c:f>Sheet1!$A$24:$A$50</c:f>
              <c:numCache>
                <c:formatCode>General</c:formatCode>
                <c:ptCount val="27"/>
                <c:pt idx="0">
                  <c:v>2003</c:v>
                </c:pt>
                <c:pt idx="1">
                  <c:v>2005</c:v>
                </c:pt>
                <c:pt idx="2">
                  <c:v>2008</c:v>
                </c:pt>
                <c:pt idx="3">
                  <c:v>2008</c:v>
                </c:pt>
                <c:pt idx="4">
                  <c:v>2012</c:v>
                </c:pt>
                <c:pt idx="5">
                  <c:v>2013</c:v>
                </c:pt>
                <c:pt idx="6">
                  <c:v>2013</c:v>
                </c:pt>
                <c:pt idx="7">
                  <c:v>2013</c:v>
                </c:pt>
                <c:pt idx="8">
                  <c:v>2014</c:v>
                </c:pt>
                <c:pt idx="9">
                  <c:v>2014</c:v>
                </c:pt>
                <c:pt idx="10">
                  <c:v>2016</c:v>
                </c:pt>
                <c:pt idx="11">
                  <c:v>2016</c:v>
                </c:pt>
                <c:pt idx="12">
                  <c:v>2016</c:v>
                </c:pt>
                <c:pt idx="13">
                  <c:v>2016</c:v>
                </c:pt>
                <c:pt idx="14">
                  <c:v>2017</c:v>
                </c:pt>
                <c:pt idx="15">
                  <c:v>2017</c:v>
                </c:pt>
                <c:pt idx="16">
                  <c:v>2017</c:v>
                </c:pt>
                <c:pt idx="17">
                  <c:v>2017</c:v>
                </c:pt>
                <c:pt idx="18">
                  <c:v>2018</c:v>
                </c:pt>
                <c:pt idx="19">
                  <c:v>2018</c:v>
                </c:pt>
                <c:pt idx="20">
                  <c:v>2018</c:v>
                </c:pt>
                <c:pt idx="21">
                  <c:v>2018</c:v>
                </c:pt>
                <c:pt idx="22">
                  <c:v>2018</c:v>
                </c:pt>
                <c:pt idx="23">
                  <c:v>2018</c:v>
                </c:pt>
                <c:pt idx="24">
                  <c:v>2019</c:v>
                </c:pt>
                <c:pt idx="25">
                  <c:v>2019</c:v>
                </c:pt>
                <c:pt idx="26">
                  <c:v>2020</c:v>
                </c:pt>
              </c:numCache>
            </c:numRef>
          </c:xVal>
          <c:yVal>
            <c:numRef>
              <c:f>Sheet1!$B$24:$B$50</c:f>
              <c:numCache>
                <c:formatCode>General</c:formatCode>
                <c:ptCount val="27"/>
                <c:pt idx="0">
                  <c:v>1</c:v>
                </c:pt>
                <c:pt idx="1">
                  <c:v>2</c:v>
                </c:pt>
                <c:pt idx="2">
                  <c:v>0</c:v>
                </c:pt>
                <c:pt idx="3">
                  <c:v>-2</c:v>
                </c:pt>
                <c:pt idx="4">
                  <c:v>1</c:v>
                </c:pt>
                <c:pt idx="5">
                  <c:v>2</c:v>
                </c:pt>
                <c:pt idx="6">
                  <c:v>1</c:v>
                </c:pt>
                <c:pt idx="7">
                  <c:v>-2</c:v>
                </c:pt>
                <c:pt idx="8">
                  <c:v>0</c:v>
                </c:pt>
                <c:pt idx="9">
                  <c:v>-2</c:v>
                </c:pt>
                <c:pt idx="10">
                  <c:v>2</c:v>
                </c:pt>
                <c:pt idx="11">
                  <c:v>2</c:v>
                </c:pt>
                <c:pt idx="12">
                  <c:v>2</c:v>
                </c:pt>
                <c:pt idx="13">
                  <c:v>1</c:v>
                </c:pt>
                <c:pt idx="14">
                  <c:v>2</c:v>
                </c:pt>
                <c:pt idx="15">
                  <c:v>2</c:v>
                </c:pt>
                <c:pt idx="16">
                  <c:v>1</c:v>
                </c:pt>
                <c:pt idx="17">
                  <c:v>1</c:v>
                </c:pt>
                <c:pt idx="18">
                  <c:v>2</c:v>
                </c:pt>
                <c:pt idx="19">
                  <c:v>2</c:v>
                </c:pt>
                <c:pt idx="20">
                  <c:v>1</c:v>
                </c:pt>
                <c:pt idx="21">
                  <c:v>1</c:v>
                </c:pt>
                <c:pt idx="22">
                  <c:v>1</c:v>
                </c:pt>
                <c:pt idx="23">
                  <c:v>-1</c:v>
                </c:pt>
                <c:pt idx="24">
                  <c:v>2</c:v>
                </c:pt>
                <c:pt idx="25">
                  <c:v>1</c:v>
                </c:pt>
                <c:pt idx="26">
                  <c:v>-1</c:v>
                </c:pt>
              </c:numCache>
            </c:numRef>
          </c:yVal>
          <c:smooth val="0"/>
          <c:extLst>
            <c:ext xmlns:c16="http://schemas.microsoft.com/office/drawing/2014/chart" uri="{C3380CC4-5D6E-409C-BE32-E72D297353CC}">
              <c16:uniqueId val="{0000000F-34C1-46F6-8A73-42E3B0BBB94B}"/>
            </c:ext>
          </c:extLst>
        </c:ser>
        <c:dLbls>
          <c:showLegendKey val="0"/>
          <c:showVal val="0"/>
          <c:showCatName val="0"/>
          <c:showSerName val="0"/>
          <c:showPercent val="0"/>
          <c:showBubbleSize val="0"/>
        </c:dLbls>
        <c:axId val="612485976"/>
        <c:axId val="612486304"/>
      </c:scatterChart>
      <c:valAx>
        <c:axId val="612485976"/>
        <c:scaling>
          <c:orientation val="minMax"/>
          <c:max val="202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2486304"/>
        <c:crosses val="autoZero"/>
        <c:crossBetween val="midCat"/>
      </c:valAx>
      <c:valAx>
        <c:axId val="61248630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2485976"/>
        <c:crosses val="autoZero"/>
        <c:crossBetween val="midCat"/>
        <c:majorUnit val="2.5"/>
        <c:min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0.12682</cdr:y>
    </cdr:from>
    <cdr:to>
      <cdr:x>0.21739</cdr:x>
      <cdr:y>0.88983</cdr:y>
    </cdr:to>
    <cdr:sp macro="" textlink="">
      <cdr:nvSpPr>
        <cdr:cNvPr id="2" name="TextBox 1">
          <a:extLst xmlns:a="http://schemas.openxmlformats.org/drawingml/2006/main">
            <a:ext uri="{FF2B5EF4-FFF2-40B4-BE49-F238E27FC236}">
              <a16:creationId xmlns:a16="http://schemas.microsoft.com/office/drawing/2014/main" id="{F01F132E-57F3-4BA7-9C59-B71D9F6DC6E4}"/>
            </a:ext>
          </a:extLst>
        </cdr:cNvPr>
        <cdr:cNvSpPr txBox="1"/>
      </cdr:nvSpPr>
      <cdr:spPr>
        <a:xfrm xmlns:a="http://schemas.openxmlformats.org/drawingml/2006/main">
          <a:off x="0" y="454660"/>
          <a:ext cx="1485900" cy="2735580"/>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endParaRPr lang="en-CA" sz="1100"/>
        </a:p>
        <a:p xmlns:a="http://schemas.openxmlformats.org/drawingml/2006/main">
          <a:pPr algn="r"/>
          <a:r>
            <a:rPr lang="en-CA" sz="1100" b="1">
              <a:solidFill>
                <a:schemeClr val="accent6">
                  <a:lumMod val="50000"/>
                </a:schemeClr>
              </a:solidFill>
            </a:rPr>
            <a:t>Unconditional For</a:t>
          </a:r>
        </a:p>
        <a:p xmlns:a="http://schemas.openxmlformats.org/drawingml/2006/main">
          <a:pPr algn="r"/>
          <a:endParaRPr lang="en-CA" sz="1100" b="1"/>
        </a:p>
        <a:p xmlns:a="http://schemas.openxmlformats.org/drawingml/2006/main">
          <a:pPr algn="r"/>
          <a:endParaRPr lang="en-CA" sz="1100" b="1"/>
        </a:p>
        <a:p xmlns:a="http://schemas.openxmlformats.org/drawingml/2006/main">
          <a:pPr algn="r"/>
          <a:r>
            <a:rPr lang="en-CA" sz="1100" b="1">
              <a:solidFill>
                <a:schemeClr val="accent6"/>
              </a:solidFill>
            </a:rPr>
            <a:t>Conditional For</a:t>
          </a:r>
        </a:p>
        <a:p xmlns:a="http://schemas.openxmlformats.org/drawingml/2006/main">
          <a:pPr algn="r"/>
          <a:endParaRPr lang="en-CA" sz="1100" b="1"/>
        </a:p>
        <a:p xmlns:a="http://schemas.openxmlformats.org/drawingml/2006/main">
          <a:pPr algn="r"/>
          <a:endParaRPr lang="en-CA" sz="1100" b="1"/>
        </a:p>
        <a:p xmlns:a="http://schemas.openxmlformats.org/drawingml/2006/main">
          <a:pPr algn="r"/>
          <a:r>
            <a:rPr lang="en-CA" sz="1100" b="1">
              <a:solidFill>
                <a:schemeClr val="accent4"/>
              </a:solidFill>
            </a:rPr>
            <a:t>Uncertain</a:t>
          </a:r>
        </a:p>
        <a:p xmlns:a="http://schemas.openxmlformats.org/drawingml/2006/main">
          <a:pPr algn="r"/>
          <a:endParaRPr lang="en-CA" sz="1100" b="1"/>
        </a:p>
        <a:p xmlns:a="http://schemas.openxmlformats.org/drawingml/2006/main">
          <a:pPr algn="r"/>
          <a:endParaRPr lang="en-CA" sz="1100" b="1"/>
        </a:p>
        <a:p xmlns:a="http://schemas.openxmlformats.org/drawingml/2006/main">
          <a:pPr algn="r"/>
          <a:r>
            <a:rPr lang="en-CA" sz="1100" b="1">
              <a:solidFill>
                <a:schemeClr val="accent2">
                  <a:lumMod val="75000"/>
                </a:schemeClr>
              </a:solidFill>
            </a:rPr>
            <a:t>Conditional Against</a:t>
          </a:r>
        </a:p>
        <a:p xmlns:a="http://schemas.openxmlformats.org/drawingml/2006/main">
          <a:pPr algn="r"/>
          <a:endParaRPr lang="en-CA" sz="1100" b="1"/>
        </a:p>
        <a:p xmlns:a="http://schemas.openxmlformats.org/drawingml/2006/main">
          <a:pPr algn="r"/>
          <a:endParaRPr lang="en-CA" sz="1100" b="1"/>
        </a:p>
        <a:p xmlns:a="http://schemas.openxmlformats.org/drawingml/2006/main">
          <a:pPr algn="r"/>
          <a:r>
            <a:rPr lang="en-CA" sz="1100" b="1">
              <a:solidFill>
                <a:srgbClr val="FF0000"/>
              </a:solidFill>
            </a:rPr>
            <a:t>Unconditional Against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BF53A112-B116-4930-8B3C-389EF8CD91D5}" type="datetimeFigureOut">
              <a:rPr lang="en-US" smtClean="0"/>
              <a:t>6/12/2020</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FE19E476-4ACD-462B-88D8-87BAB75A30F4}" type="slidenum">
              <a:rPr lang="en-US" smtClean="0"/>
              <a:t>‹#›</a:t>
            </a:fld>
            <a:endParaRPr lang="en-US"/>
          </a:p>
        </p:txBody>
      </p:sp>
    </p:spTree>
    <p:extLst>
      <p:ext uri="{BB962C8B-B14F-4D97-AF65-F5344CB8AC3E}">
        <p14:creationId xmlns:p14="http://schemas.microsoft.com/office/powerpoint/2010/main" val="3923292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A731EE0A-9AE5-4D2F-8FFD-46C88293C9D6}" type="datetimeFigureOut">
              <a:rPr lang="en-US" smtClean="0"/>
              <a:t>6/12/2020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14B904D4-A92D-416D-993B-6D3ABCD58244}" type="slidenum">
              <a:rPr lang="en-US" smtClean="0"/>
              <a:t>‹#›</a:t>
            </a:fld>
            <a:endParaRPr lang="en-US"/>
          </a:p>
        </p:txBody>
      </p:sp>
    </p:spTree>
    <p:extLst>
      <p:ext uri="{BB962C8B-B14F-4D97-AF65-F5344CB8AC3E}">
        <p14:creationId xmlns:p14="http://schemas.microsoft.com/office/powerpoint/2010/main" val="378570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Saltzman BM, </a:t>
            </a:r>
            <a:r>
              <a:rPr lang="en-US" sz="1200" b="0" i="0" kern="1200" dirty="0" err="1" smtClean="0">
                <a:solidFill>
                  <a:schemeClr val="tx1"/>
                </a:solidFill>
                <a:effectLst/>
                <a:latin typeface="+mn-lt"/>
                <a:ea typeface="+mn-ea"/>
                <a:cs typeface="+mn-cs"/>
              </a:rPr>
              <a:t>Leroux</a:t>
            </a:r>
            <a:r>
              <a:rPr lang="en-US" sz="1200" b="0" i="0" kern="1200" dirty="0" smtClean="0">
                <a:solidFill>
                  <a:schemeClr val="tx1"/>
                </a:solidFill>
                <a:effectLst/>
                <a:latin typeface="+mn-lt"/>
                <a:ea typeface="+mn-ea"/>
                <a:cs typeface="+mn-cs"/>
              </a:rPr>
              <a:t> T, Meyer MA, et al. The Therapeutic Effect of Intra-articular Normal Saline Injections for Knee Osteoarthritis: A Meta-analysis of Evidence Level 1 Studies. </a:t>
            </a:r>
            <a:r>
              <a:rPr lang="en-US" sz="1200" b="0" i="1" kern="1200" dirty="0" smtClean="0">
                <a:solidFill>
                  <a:schemeClr val="tx1"/>
                </a:solidFill>
                <a:effectLst/>
                <a:latin typeface="+mn-lt"/>
                <a:ea typeface="+mn-ea"/>
                <a:cs typeface="+mn-cs"/>
              </a:rPr>
              <a:t>Am J Sports Med</a:t>
            </a:r>
            <a:r>
              <a:rPr lang="en-US" sz="1200" b="0" i="0" kern="1200" dirty="0" smtClean="0">
                <a:solidFill>
                  <a:schemeClr val="tx1"/>
                </a:solidFill>
                <a:effectLst/>
                <a:latin typeface="+mn-lt"/>
                <a:ea typeface="+mn-ea"/>
                <a:cs typeface="+mn-cs"/>
              </a:rPr>
              <a:t>. 2017;45(11):2647‐2653. doi:10.1177/0363546516680607</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Background: </a:t>
            </a:r>
            <a:r>
              <a:rPr lang="en-US" sz="1200" b="0" i="0" kern="1200" dirty="0" smtClean="0">
                <a:solidFill>
                  <a:schemeClr val="tx1"/>
                </a:solidFill>
                <a:effectLst/>
                <a:latin typeface="+mn-lt"/>
                <a:ea typeface="+mn-ea"/>
                <a:cs typeface="+mn-cs"/>
              </a:rPr>
              <a:t>Intra-articular normal saline (IA-NS) injections have been utilized as a placebo in a number of randomized controlled trials pertaining to the management of knee osteoarthritis (OA); however, it is believed that these "placebo" injections may have a therapeutic effect that has not been quantified in the literature.</a:t>
            </a:r>
          </a:p>
          <a:p>
            <a:r>
              <a:rPr lang="en-US" sz="1200" b="1" i="0" kern="1200" dirty="0" smtClean="0">
                <a:solidFill>
                  <a:schemeClr val="tx1"/>
                </a:solidFill>
                <a:effectLst/>
                <a:latin typeface="+mn-lt"/>
                <a:ea typeface="+mn-ea"/>
                <a:cs typeface="+mn-cs"/>
              </a:rPr>
              <a:t>Purpose: </a:t>
            </a:r>
            <a:r>
              <a:rPr lang="en-US" sz="1200" b="0" i="0" kern="1200" dirty="0" smtClean="0">
                <a:solidFill>
                  <a:schemeClr val="tx1"/>
                </a:solidFill>
                <a:effectLst/>
                <a:latin typeface="+mn-lt"/>
                <a:ea typeface="+mn-ea"/>
                <a:cs typeface="+mn-cs"/>
              </a:rPr>
              <a:t>To (1) quantify the effect of IA-NS injections on patient-reported outcomes (PROs) and (2) compare </a:t>
            </a:r>
            <a:r>
              <a:rPr lang="en-US" sz="1200" b="0" i="0" kern="1200" dirty="0" err="1" smtClean="0">
                <a:solidFill>
                  <a:schemeClr val="tx1"/>
                </a:solidFill>
                <a:effectLst/>
                <a:latin typeface="+mn-lt"/>
                <a:ea typeface="+mn-ea"/>
                <a:cs typeface="+mn-cs"/>
              </a:rPr>
              <a:t>postinjection</a:t>
            </a:r>
            <a:r>
              <a:rPr lang="en-US" sz="1200" b="0" i="0" kern="1200" dirty="0" smtClean="0">
                <a:solidFill>
                  <a:schemeClr val="tx1"/>
                </a:solidFill>
                <a:effectLst/>
                <a:latin typeface="+mn-lt"/>
                <a:ea typeface="+mn-ea"/>
                <a:cs typeface="+mn-cs"/>
              </a:rPr>
              <a:t> PROs to established minimal clinically important difference (MCID) criteria to demonstrate a potential therapeutic effect.</a:t>
            </a:r>
          </a:p>
          <a:p>
            <a:r>
              <a:rPr lang="en-US" sz="1200" b="1" i="0" kern="1200" dirty="0" smtClean="0">
                <a:solidFill>
                  <a:schemeClr val="tx1"/>
                </a:solidFill>
                <a:effectLst/>
                <a:latin typeface="+mn-lt"/>
                <a:ea typeface="+mn-ea"/>
                <a:cs typeface="+mn-cs"/>
              </a:rPr>
              <a:t>Study design: </a:t>
            </a:r>
            <a:r>
              <a:rPr lang="en-US" sz="1200" b="0" i="0" kern="1200" dirty="0" smtClean="0">
                <a:solidFill>
                  <a:schemeClr val="tx1"/>
                </a:solidFill>
                <a:effectLst/>
                <a:latin typeface="+mn-lt"/>
                <a:ea typeface="+mn-ea"/>
                <a:cs typeface="+mn-cs"/>
              </a:rPr>
              <a:t>Meta-analysis.</a:t>
            </a:r>
          </a:p>
          <a:p>
            <a:r>
              <a:rPr lang="en-US" sz="1200" b="1" i="0" kern="1200" dirty="0" smtClean="0">
                <a:solidFill>
                  <a:schemeClr val="tx1"/>
                </a:solidFill>
                <a:effectLst/>
                <a:latin typeface="+mn-lt"/>
                <a:ea typeface="+mn-ea"/>
                <a:cs typeface="+mn-cs"/>
              </a:rPr>
              <a:t>Methods: </a:t>
            </a:r>
            <a:r>
              <a:rPr lang="en-US" sz="1200" b="0" i="0" kern="1200" dirty="0" smtClean="0">
                <a:solidFill>
                  <a:schemeClr val="tx1"/>
                </a:solidFill>
                <a:effectLst/>
                <a:latin typeface="+mn-lt"/>
                <a:ea typeface="+mn-ea"/>
                <a:cs typeface="+mn-cs"/>
              </a:rPr>
              <a:t>A review was conducted to identify all randomized, placebo-controlled trials on injection therapy for knee OA between 2006 and 2016. Patient demographics and PROs before the injection and at 3 and 6 months after the injection were collected for patients in the IA-NS injection group in each study. A random-effects model was used to compare </a:t>
            </a:r>
            <a:r>
              <a:rPr lang="en-US" sz="1200" b="0" i="0" kern="1200" dirty="0" err="1" smtClean="0">
                <a:solidFill>
                  <a:schemeClr val="tx1"/>
                </a:solidFill>
                <a:effectLst/>
                <a:latin typeface="+mn-lt"/>
                <a:ea typeface="+mn-ea"/>
                <a:cs typeface="+mn-cs"/>
              </a:rPr>
              <a:t>preinjection</a:t>
            </a:r>
            <a:r>
              <a:rPr lang="en-US" sz="1200" b="0" i="0" kern="1200" dirty="0" smtClean="0">
                <a:solidFill>
                  <a:schemeClr val="tx1"/>
                </a:solidFill>
                <a:effectLst/>
                <a:latin typeface="+mn-lt"/>
                <a:ea typeface="+mn-ea"/>
                <a:cs typeface="+mn-cs"/>
              </a:rPr>
              <a:t> scores and scores at each </a:t>
            </a:r>
            <a:r>
              <a:rPr lang="en-US" sz="1200" b="0" i="0" kern="1200" dirty="0" err="1" smtClean="0">
                <a:solidFill>
                  <a:schemeClr val="tx1"/>
                </a:solidFill>
                <a:effectLst/>
                <a:latin typeface="+mn-lt"/>
                <a:ea typeface="+mn-ea"/>
                <a:cs typeface="+mn-cs"/>
              </a:rPr>
              <a:t>postinjection</a:t>
            </a:r>
            <a:r>
              <a:rPr lang="en-US" sz="1200" b="0" i="0" kern="1200" dirty="0" smtClean="0">
                <a:solidFill>
                  <a:schemeClr val="tx1"/>
                </a:solidFill>
                <a:effectLst/>
                <a:latin typeface="+mn-lt"/>
                <a:ea typeface="+mn-ea"/>
                <a:cs typeface="+mn-cs"/>
              </a:rPr>
              <a:t> time point in a pairwise fashion.</a:t>
            </a:r>
          </a:p>
          <a:p>
            <a:r>
              <a:rPr lang="en-US" sz="1200" b="1" i="0" kern="1200" dirty="0" smtClean="0">
                <a:solidFill>
                  <a:schemeClr val="tx1"/>
                </a:solidFill>
                <a:effectLst/>
                <a:latin typeface="+mn-lt"/>
                <a:ea typeface="+mn-ea"/>
                <a:cs typeface="+mn-cs"/>
              </a:rPr>
              <a:t>Results: </a:t>
            </a:r>
            <a:r>
              <a:rPr lang="en-US" sz="1200" b="0" i="0" kern="1200" dirty="0" smtClean="0">
                <a:solidFill>
                  <a:schemeClr val="tx1"/>
                </a:solidFill>
                <a:effectLst/>
                <a:latin typeface="+mn-lt"/>
                <a:ea typeface="+mn-ea"/>
                <a:cs typeface="+mn-cs"/>
              </a:rPr>
              <a:t>In total, there were 14 placebo cohorts in 13 studies that were analyzed after meeting inclusion criteria for this meta-analysis. This included 1076 patients (Kellgren-Lawrence grade 1-4), with a weighted mean age of 62.53 years and mean body mass index of 28.67 kg/m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There was only sufficient information to perform analyses of visual analog scale (VAS) pain and Western Ontario and McMaster Universities Arthritis Index (WOMAC) total scores. At 3 months after the IA-NS placebo injection, there was a significant improvement in VAS pain scores (mean difference [MD], 12.10 [95% CI, 3.27 to 20.93]; P = .007), whereas improvement in the WOMAC total scores approached but did not reach statistical significance (MD, 19.75 [95% CI, -0.50 to 40.09]; P = .06). At 6 months, both VAS pain scores (MD, 16.62 [95% CI, 12.13-21.10]; P &lt; .00001) and WOMAC total scores (MD, 11.34 [95% CI, 7.03-15.65]; P &lt; .00001) were significantly improved in comparison to </a:t>
            </a:r>
            <a:r>
              <a:rPr lang="en-US" sz="1200" b="0" i="0" kern="1200" dirty="0" err="1" smtClean="0">
                <a:solidFill>
                  <a:schemeClr val="tx1"/>
                </a:solidFill>
                <a:effectLst/>
                <a:latin typeface="+mn-lt"/>
                <a:ea typeface="+mn-ea"/>
                <a:cs typeface="+mn-cs"/>
              </a:rPr>
              <a:t>preinjection</a:t>
            </a:r>
            <a:r>
              <a:rPr lang="en-US" sz="1200" b="0" i="0" kern="1200" dirty="0" smtClean="0">
                <a:solidFill>
                  <a:schemeClr val="tx1"/>
                </a:solidFill>
                <a:effectLst/>
                <a:latin typeface="+mn-lt"/>
                <a:ea typeface="+mn-ea"/>
                <a:cs typeface="+mn-cs"/>
              </a:rPr>
              <a:t> values. Furthermore, improvements in both the VAS pain and WOMAC total scores at 6 months were clinically significant (MCID, 1.37 and 9, respectively).</a:t>
            </a:r>
          </a:p>
          <a:p>
            <a:r>
              <a:rPr lang="en-US" sz="1200" b="1" i="0" kern="1200" dirty="0" smtClean="0">
                <a:solidFill>
                  <a:schemeClr val="tx1"/>
                </a:solidFill>
                <a:effectLst/>
                <a:latin typeface="+mn-lt"/>
                <a:ea typeface="+mn-ea"/>
                <a:cs typeface="+mn-cs"/>
              </a:rPr>
              <a:t>Conclusion: </a:t>
            </a:r>
            <a:r>
              <a:rPr lang="en-US" sz="1200" b="0" i="0" kern="1200" dirty="0" smtClean="0">
                <a:solidFill>
                  <a:schemeClr val="tx1"/>
                </a:solidFill>
                <a:effectLst/>
                <a:latin typeface="+mn-lt"/>
                <a:ea typeface="+mn-ea"/>
                <a:cs typeface="+mn-cs"/>
              </a:rPr>
              <a:t>The administration of an IA-NS placebo injection yields a statistically and clinically meaningful improvement in PROs up to 6 months after the injection in patients with knee OA. This observation supports the notion that the so-called placebo effect for IA-NS injections achieves a clinically meaningful response in patients with OA when provided during comparison studies to an active treatment group (</a:t>
            </a:r>
            <a:r>
              <a:rPr lang="en-US" sz="1200" b="0" i="0" kern="1200" dirty="0" err="1" smtClean="0">
                <a:solidFill>
                  <a:schemeClr val="tx1"/>
                </a:solidFill>
                <a:effectLst/>
                <a:latin typeface="+mn-lt"/>
                <a:ea typeface="+mn-ea"/>
                <a:cs typeface="+mn-cs"/>
              </a:rPr>
              <a:t>ie</a:t>
            </a:r>
            <a:r>
              <a:rPr lang="en-US" sz="1200" b="0" i="0" kern="1200" dirty="0" smtClean="0">
                <a:solidFill>
                  <a:schemeClr val="tx1"/>
                </a:solidFill>
                <a:effectLst/>
                <a:latin typeface="+mn-lt"/>
                <a:ea typeface="+mn-ea"/>
                <a:cs typeface="+mn-cs"/>
              </a:rPr>
              <a:t>, hyaluronic acid).</a:t>
            </a:r>
            <a:endParaRPr lang="en-US" dirty="0"/>
          </a:p>
        </p:txBody>
      </p:sp>
      <p:sp>
        <p:nvSpPr>
          <p:cNvPr id="4" name="Slide Number Placeholder 3"/>
          <p:cNvSpPr>
            <a:spLocks noGrp="1"/>
          </p:cNvSpPr>
          <p:nvPr>
            <p:ph type="sldNum" sz="quarter" idx="10"/>
          </p:nvPr>
        </p:nvSpPr>
        <p:spPr/>
        <p:txBody>
          <a:bodyPr/>
          <a:lstStyle/>
          <a:p>
            <a:fld id="{14B904D4-A92D-416D-993B-6D3ABCD58244}" type="slidenum">
              <a:rPr lang="en-US" smtClean="0"/>
              <a:t>4</a:t>
            </a:fld>
            <a:endParaRPr lang="en-US"/>
          </a:p>
        </p:txBody>
      </p:sp>
    </p:spTree>
    <p:extLst>
      <p:ext uri="{BB962C8B-B14F-4D97-AF65-F5344CB8AC3E}">
        <p14:creationId xmlns:p14="http://schemas.microsoft.com/office/powerpoint/2010/main" val="387423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defTabSz="901700" eaLnBrk="0" hangingPunct="0">
              <a:defRPr>
                <a:solidFill>
                  <a:schemeClr val="tx1"/>
                </a:solidFill>
                <a:latin typeface="Smith&amp;NephewLF" pitchFamily="34" charset="0"/>
              </a:defRPr>
            </a:lvl1pPr>
            <a:lvl2pPr marL="742950" indent="-285750" defTabSz="901700" eaLnBrk="0" hangingPunct="0">
              <a:defRPr>
                <a:solidFill>
                  <a:schemeClr val="tx1"/>
                </a:solidFill>
                <a:latin typeface="Smith&amp;NephewLF" pitchFamily="34" charset="0"/>
              </a:defRPr>
            </a:lvl2pPr>
            <a:lvl3pPr marL="1143000" indent="-228600" defTabSz="901700" eaLnBrk="0" hangingPunct="0">
              <a:defRPr>
                <a:solidFill>
                  <a:schemeClr val="tx1"/>
                </a:solidFill>
                <a:latin typeface="Smith&amp;NephewLF" pitchFamily="34" charset="0"/>
              </a:defRPr>
            </a:lvl3pPr>
            <a:lvl4pPr marL="1600200" indent="-228600" defTabSz="901700" eaLnBrk="0" hangingPunct="0">
              <a:defRPr>
                <a:solidFill>
                  <a:schemeClr val="tx1"/>
                </a:solidFill>
                <a:latin typeface="Smith&amp;NephewLF" pitchFamily="34" charset="0"/>
              </a:defRPr>
            </a:lvl4pPr>
            <a:lvl5pPr marL="2057400" indent="-228600" defTabSz="901700" eaLnBrk="0" hangingPunct="0">
              <a:defRPr>
                <a:solidFill>
                  <a:schemeClr val="tx1"/>
                </a:solidFill>
                <a:latin typeface="Smith&amp;NephewLF" pitchFamily="34" charset="0"/>
              </a:defRPr>
            </a:lvl5pPr>
            <a:lvl6pPr marL="2514600" indent="-228600" defTabSz="901700" eaLnBrk="0" fontAlgn="base" hangingPunct="0">
              <a:spcBef>
                <a:spcPct val="0"/>
              </a:spcBef>
              <a:spcAft>
                <a:spcPct val="0"/>
              </a:spcAft>
              <a:defRPr>
                <a:solidFill>
                  <a:schemeClr val="tx1"/>
                </a:solidFill>
                <a:latin typeface="Smith&amp;NephewLF" pitchFamily="34" charset="0"/>
              </a:defRPr>
            </a:lvl6pPr>
            <a:lvl7pPr marL="2971800" indent="-228600" defTabSz="901700" eaLnBrk="0" fontAlgn="base" hangingPunct="0">
              <a:spcBef>
                <a:spcPct val="0"/>
              </a:spcBef>
              <a:spcAft>
                <a:spcPct val="0"/>
              </a:spcAft>
              <a:defRPr>
                <a:solidFill>
                  <a:schemeClr val="tx1"/>
                </a:solidFill>
                <a:latin typeface="Smith&amp;NephewLF" pitchFamily="34" charset="0"/>
              </a:defRPr>
            </a:lvl7pPr>
            <a:lvl8pPr marL="3429000" indent="-228600" defTabSz="901700" eaLnBrk="0" fontAlgn="base" hangingPunct="0">
              <a:spcBef>
                <a:spcPct val="0"/>
              </a:spcBef>
              <a:spcAft>
                <a:spcPct val="0"/>
              </a:spcAft>
              <a:defRPr>
                <a:solidFill>
                  <a:schemeClr val="tx1"/>
                </a:solidFill>
                <a:latin typeface="Smith&amp;NephewLF" pitchFamily="34" charset="0"/>
              </a:defRPr>
            </a:lvl8pPr>
            <a:lvl9pPr marL="3886200" indent="-228600" defTabSz="901700" eaLnBrk="0" fontAlgn="base" hangingPunct="0">
              <a:spcBef>
                <a:spcPct val="0"/>
              </a:spcBef>
              <a:spcAft>
                <a:spcPct val="0"/>
              </a:spcAft>
              <a:defRPr>
                <a:solidFill>
                  <a:schemeClr val="tx1"/>
                </a:solidFill>
                <a:latin typeface="Smith&amp;NephewLF" pitchFamily="34" charset="0"/>
              </a:defRPr>
            </a:lvl9pPr>
          </a:lstStyle>
          <a:p>
            <a:pPr marL="0" marR="0" lvl="0" indent="0" algn="r" defTabSz="901700" rtl="0" eaLnBrk="1" fontAlgn="auto" latinLnBrk="0" hangingPunct="1">
              <a:lnSpc>
                <a:spcPct val="100000"/>
              </a:lnSpc>
              <a:spcBef>
                <a:spcPts val="0"/>
              </a:spcBef>
              <a:spcAft>
                <a:spcPts val="0"/>
              </a:spcAft>
              <a:buClrTx/>
              <a:buSzTx/>
              <a:buFontTx/>
              <a:buNone/>
              <a:tabLst/>
              <a:defRPr/>
            </a:pPr>
            <a:fld id="{EB55DF28-A45F-4431-8342-1F961C303FB8}" type="slidenum">
              <a:rPr kumimoji="0" lang="en-GB" altLang="en-US" sz="1200" b="0" i="0" u="none" strike="noStrike" kern="1200" cap="none" spc="0" normalizeH="0" baseline="0" noProof="0">
                <a:ln>
                  <a:noFill/>
                </a:ln>
                <a:solidFill>
                  <a:prstClr val="black"/>
                </a:solidFill>
                <a:effectLst/>
                <a:uLnTx/>
                <a:uFillTx/>
                <a:latin typeface="Arial" pitchFamily="34" charset="0"/>
                <a:ea typeface="+mn-ea"/>
                <a:cs typeface="+mn-cs"/>
              </a:rPr>
              <a:pPr marL="0" marR="0" lvl="0" indent="0" algn="r" defTabSz="901700" rtl="0" eaLnBrk="1" fontAlgn="auto" latinLnBrk="0" hangingPunct="1">
                <a:lnSpc>
                  <a:spcPct val="100000"/>
                </a:lnSpc>
                <a:spcBef>
                  <a:spcPts val="0"/>
                </a:spcBef>
                <a:spcAft>
                  <a:spcPts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703978" y="4380880"/>
            <a:ext cx="5626788" cy="4150072"/>
          </a:xfr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DUROLANE is non inferior to MPA: Repeat injections are safe and effective </a:t>
            </a:r>
          </a:p>
          <a:p>
            <a:pPr eaLnBrk="1" hangingPunct="1"/>
            <a:r>
              <a:rPr lang="en-GB" altLang="en-US" dirty="0" smtClean="0"/>
              <a:t>This </a:t>
            </a:r>
            <a:r>
              <a:rPr lang="en-GB" altLang="en-US" dirty="0" smtClean="0"/>
              <a:t>difference</a:t>
            </a:r>
            <a:r>
              <a:rPr lang="en-GB" altLang="en-US" baseline="0" dirty="0" smtClean="0"/>
              <a:t> continues to be more pronounced as time goes </a:t>
            </a:r>
            <a:r>
              <a:rPr lang="en-GB" altLang="en-US" baseline="0" dirty="0" smtClean="0"/>
              <a:t>by</a:t>
            </a:r>
            <a:endParaRPr lang="en-GB" altLang="en-US" baseline="0" dirty="0" smtClean="0"/>
          </a:p>
          <a:p>
            <a:pPr eaLnBrk="1" hangingPunct="1"/>
            <a:r>
              <a:rPr lang="en-GB" altLang="en-US" dirty="0" smtClean="0"/>
              <a:t>A </a:t>
            </a:r>
            <a:r>
              <a:rPr lang="en-GB" altLang="en-US" dirty="0" smtClean="0"/>
              <a:t>second DUROLANE injection</a:t>
            </a:r>
            <a:r>
              <a:rPr lang="en-GB" altLang="en-US" baseline="0" dirty="0" smtClean="0"/>
              <a:t> </a:t>
            </a:r>
            <a:r>
              <a:rPr lang="en-GB" altLang="en-US" baseline="0" dirty="0" smtClean="0"/>
              <a:t>is not only safe, its actually highly efficacious- statistically significant</a:t>
            </a:r>
            <a:endParaRPr lang="en-GB" altLang="en-US" dirty="0"/>
          </a:p>
        </p:txBody>
      </p:sp>
    </p:spTree>
    <p:extLst>
      <p:ext uri="{BB962C8B-B14F-4D97-AF65-F5344CB8AC3E}">
        <p14:creationId xmlns:p14="http://schemas.microsoft.com/office/powerpoint/2010/main" val="83194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779" indent="-129779"/>
            <a:r>
              <a:rPr lang="en-US" sz="1800" dirty="0" smtClean="0"/>
              <a:t>Since the release of the 2013 AAOS guidelines, several peer-reviewed publications have challenged the methodology utilized: </a:t>
            </a:r>
          </a:p>
          <a:p>
            <a:pPr lvl="1" indent="-127397">
              <a:spcBef>
                <a:spcPts val="675"/>
              </a:spcBef>
            </a:pPr>
            <a:r>
              <a:rPr lang="en-US" sz="1400" dirty="0" smtClean="0"/>
              <a:t>Bannuru, et al. (2013)</a:t>
            </a:r>
          </a:p>
          <a:p>
            <a:pPr marL="428625" lvl="2" indent="-85725"/>
            <a:r>
              <a:rPr lang="en-US" sz="1200" dirty="0" smtClean="0"/>
              <a:t>Challenged MCII methodology, and demonstrated NMA more appropriate</a:t>
            </a:r>
          </a:p>
          <a:p>
            <a:pPr lvl="1" indent="-127397">
              <a:spcBef>
                <a:spcPts val="675"/>
              </a:spcBef>
            </a:pPr>
            <a:r>
              <a:rPr lang="en-US" sz="1400" dirty="0" err="1" smtClean="0"/>
              <a:t>Lubowitz</a:t>
            </a:r>
            <a:r>
              <a:rPr lang="en-US" sz="1400" dirty="0" smtClean="0"/>
              <a:t>, et al. (2014)</a:t>
            </a:r>
          </a:p>
          <a:p>
            <a:pPr marL="428625" lvl="2" indent="-85725"/>
            <a:r>
              <a:rPr lang="en-US" sz="1200" dirty="0" smtClean="0"/>
              <a:t>Challenged MCII methodology</a:t>
            </a:r>
          </a:p>
          <a:p>
            <a:pPr lvl="1" indent="-127397">
              <a:spcBef>
                <a:spcPts val="675"/>
              </a:spcBef>
            </a:pPr>
            <a:r>
              <a:rPr lang="en-US" sz="1400" dirty="0" err="1" smtClean="0"/>
              <a:t>Trojian</a:t>
            </a:r>
            <a:r>
              <a:rPr lang="en-US" sz="1400" dirty="0" smtClean="0"/>
              <a:t>, et al. (2014)</a:t>
            </a:r>
          </a:p>
          <a:p>
            <a:pPr marL="519113" lvl="2" indent="-128588">
              <a:spcBef>
                <a:spcPts val="675"/>
              </a:spcBef>
            </a:pPr>
            <a:r>
              <a:rPr lang="en-US" sz="1200" dirty="0" smtClean="0"/>
              <a:t>Challenged MCII methodology and demonstrated NMA and OMERACT/OARSI criteria more appropriate</a:t>
            </a:r>
          </a:p>
          <a:p>
            <a:pPr lvl="1" indent="-127397">
              <a:spcBef>
                <a:spcPts val="675"/>
              </a:spcBef>
            </a:pPr>
            <a:r>
              <a:rPr lang="en-US" sz="1400" dirty="0" smtClean="0"/>
              <a:t>Altman, et al. (2015)</a:t>
            </a:r>
          </a:p>
          <a:p>
            <a:pPr lvl="2" indent="-127397">
              <a:spcBef>
                <a:spcPts val="675"/>
              </a:spcBef>
            </a:pPr>
            <a:r>
              <a:rPr lang="en-US" sz="1200" dirty="0" smtClean="0"/>
              <a:t>Challenged MCII methodology</a:t>
            </a:r>
          </a:p>
          <a:p>
            <a:pPr lvl="1" indent="-127397">
              <a:spcBef>
                <a:spcPts val="675"/>
              </a:spcBef>
            </a:pPr>
            <a:r>
              <a:rPr lang="en-US" sz="1400" dirty="0" smtClean="0"/>
              <a:t>Campbell, et al. (2015)</a:t>
            </a:r>
          </a:p>
          <a:p>
            <a:pPr marL="428625" lvl="2" indent="-85725"/>
            <a:r>
              <a:rPr lang="en-US" sz="1200" dirty="0" smtClean="0"/>
              <a:t>Challenged MCII methodology</a:t>
            </a:r>
          </a:p>
          <a:p>
            <a:pPr lvl="1" indent="-127397">
              <a:spcBef>
                <a:spcPts val="675"/>
              </a:spcBef>
            </a:pPr>
            <a:r>
              <a:rPr lang="en-US" sz="1400" dirty="0" smtClean="0"/>
              <a:t>Miller, et al. (2016)</a:t>
            </a:r>
          </a:p>
          <a:p>
            <a:pPr lvl="2" indent="-127397">
              <a:spcBef>
                <a:spcPts val="675"/>
              </a:spcBef>
            </a:pPr>
            <a:r>
              <a:rPr lang="en-US" sz="1200" dirty="0" smtClean="0"/>
              <a:t>Challenged MCII methodology</a:t>
            </a:r>
          </a:p>
          <a:p>
            <a:pPr lvl="2" indent="-127397">
              <a:spcBef>
                <a:spcPts val="675"/>
              </a:spcBef>
            </a:pPr>
            <a:endParaRPr lang="en-US" sz="1200" dirty="0" smtClean="0"/>
          </a:p>
          <a:p>
            <a:pPr>
              <a:lnSpc>
                <a:spcPct val="95000"/>
              </a:lnSpc>
              <a:spcBef>
                <a:spcPts val="450"/>
              </a:spcBef>
            </a:pPr>
            <a:r>
              <a:rPr lang="en-US" sz="800" dirty="0" smtClean="0">
                <a:cs typeface="Arial" panose="020B0604020202020204" pitchFamily="34" charset="0"/>
              </a:rPr>
              <a:t>MCII = Minimal clinical importance difference; </a:t>
            </a:r>
          </a:p>
          <a:p>
            <a:pPr>
              <a:lnSpc>
                <a:spcPct val="95000"/>
              </a:lnSpc>
              <a:spcBef>
                <a:spcPts val="450"/>
              </a:spcBef>
            </a:pPr>
            <a:r>
              <a:rPr lang="en-US" sz="800" dirty="0" smtClean="0">
                <a:cs typeface="Arial" panose="020B0604020202020204" pitchFamily="34" charset="0"/>
              </a:rPr>
              <a:t>NMA = Network meta-analysis; </a:t>
            </a:r>
          </a:p>
          <a:p>
            <a:pPr>
              <a:lnSpc>
                <a:spcPct val="95000"/>
              </a:lnSpc>
              <a:spcBef>
                <a:spcPts val="450"/>
              </a:spcBef>
            </a:pPr>
            <a:r>
              <a:rPr lang="en-US" sz="800" dirty="0" smtClean="0">
                <a:cs typeface="Arial" panose="020B0604020202020204" pitchFamily="34" charset="0"/>
              </a:rPr>
              <a:t>OMERACT/OARSI = Outcome Measures in Rheumatoid Arthritis Clinical Trials; Osteoarthritis Research Society International.</a:t>
            </a:r>
          </a:p>
          <a:p>
            <a:pPr lvl="2" indent="-127397">
              <a:spcBef>
                <a:spcPts val="675"/>
              </a:spcBef>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14B904D4-A92D-416D-993B-6D3ABCD58244}" type="slidenum">
              <a:rPr lang="en-US" smtClean="0"/>
              <a:t>6</a:t>
            </a:fld>
            <a:endParaRPr lang="en-US"/>
          </a:p>
        </p:txBody>
      </p:sp>
    </p:spTree>
    <p:extLst>
      <p:ext uri="{BB962C8B-B14F-4D97-AF65-F5344CB8AC3E}">
        <p14:creationId xmlns:p14="http://schemas.microsoft.com/office/powerpoint/2010/main" val="20556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Why HA studies often fail!</a:t>
            </a:r>
          </a:p>
          <a:p>
            <a:r>
              <a:rPr lang="en-US" dirty="0" smtClean="0"/>
              <a:t>Inappropriate patient population studied</a:t>
            </a:r>
          </a:p>
          <a:p>
            <a:r>
              <a:rPr lang="en-US" dirty="0" smtClean="0"/>
              <a:t>K-L IV patients included</a:t>
            </a:r>
          </a:p>
          <a:p>
            <a:r>
              <a:rPr lang="en-US" dirty="0" smtClean="0"/>
              <a:t>Effusions present at time of treatment</a:t>
            </a:r>
          </a:p>
          <a:p>
            <a:r>
              <a:rPr lang="en-US" dirty="0" err="1" smtClean="0"/>
              <a:t>Polyarthropathy</a:t>
            </a:r>
            <a:endParaRPr lang="en-US" dirty="0" smtClean="0"/>
          </a:p>
          <a:p>
            <a:r>
              <a:rPr lang="en-US" dirty="0" smtClean="0"/>
              <a:t>Saline is NOT a placebo</a:t>
            </a:r>
          </a:p>
          <a:p>
            <a:r>
              <a:rPr lang="en-US" dirty="0" smtClean="0"/>
              <a:t>VAS pain assessment very subjective</a:t>
            </a:r>
          </a:p>
          <a:p>
            <a:endParaRPr lang="en-US" dirty="0" smtClean="0"/>
          </a:p>
          <a:p>
            <a:r>
              <a:rPr lang="en-US" dirty="0" smtClean="0"/>
              <a:t>The</a:t>
            </a:r>
            <a:r>
              <a:rPr lang="en-US" baseline="0" dirty="0" smtClean="0"/>
              <a:t> most dangerous part of an HA injection is the person doing the injection. Most of the adverse event reports we get are due to injections that do not get into the joint space!</a:t>
            </a:r>
          </a:p>
          <a:p>
            <a:r>
              <a:rPr lang="en-US" baseline="0" dirty="0" smtClean="0"/>
              <a:t>HA is probably the safest of all the treatment options especially when compared with other injections and long term NSAIDs or opiates.</a:t>
            </a:r>
            <a:endParaRPr lang="en-US" dirty="0" smtClean="0"/>
          </a:p>
          <a:p>
            <a:endParaRPr lang="en-US" dirty="0"/>
          </a:p>
        </p:txBody>
      </p:sp>
      <p:sp>
        <p:nvSpPr>
          <p:cNvPr id="4" name="Slide Number Placeholder 3"/>
          <p:cNvSpPr>
            <a:spLocks noGrp="1"/>
          </p:cNvSpPr>
          <p:nvPr>
            <p:ph type="sldNum" sz="quarter" idx="10"/>
          </p:nvPr>
        </p:nvSpPr>
        <p:spPr/>
        <p:txBody>
          <a:bodyPr/>
          <a:lstStyle/>
          <a:p>
            <a:fld id="{14B904D4-A92D-416D-993B-6D3ABCD58244}" type="slidenum">
              <a:rPr lang="en-US" smtClean="0"/>
              <a:t>7</a:t>
            </a:fld>
            <a:endParaRPr lang="en-US"/>
          </a:p>
        </p:txBody>
      </p:sp>
    </p:spTree>
    <p:extLst>
      <p:ext uri="{BB962C8B-B14F-4D97-AF65-F5344CB8AC3E}">
        <p14:creationId xmlns:p14="http://schemas.microsoft.com/office/powerpoint/2010/main" val="1205878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Why is this not used by Payers to determine coverage of HA’s</a:t>
            </a:r>
          </a:p>
          <a:p>
            <a:endParaRPr lang="en-US" dirty="0"/>
          </a:p>
        </p:txBody>
      </p:sp>
      <p:sp>
        <p:nvSpPr>
          <p:cNvPr id="4" name="Slide Number Placeholder 3"/>
          <p:cNvSpPr>
            <a:spLocks noGrp="1"/>
          </p:cNvSpPr>
          <p:nvPr>
            <p:ph type="sldNum" sz="quarter" idx="10"/>
          </p:nvPr>
        </p:nvSpPr>
        <p:spPr/>
        <p:txBody>
          <a:bodyPr/>
          <a:lstStyle/>
          <a:p>
            <a:fld id="{14B904D4-A92D-416D-993B-6D3ABCD58244}" type="slidenum">
              <a:rPr lang="en-US" smtClean="0"/>
              <a:t>10</a:t>
            </a:fld>
            <a:endParaRPr lang="en-US"/>
          </a:p>
        </p:txBody>
      </p:sp>
    </p:spTree>
    <p:extLst>
      <p:ext uri="{BB962C8B-B14F-4D97-AF65-F5344CB8AC3E}">
        <p14:creationId xmlns:p14="http://schemas.microsoft.com/office/powerpoint/2010/main" val="258639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(some) payers do follow</a:t>
            </a:r>
            <a:r>
              <a:rPr lang="en-US" baseline="0" dirty="0" smtClean="0"/>
              <a:t> published guidelines when making decisions – in the hope that the body providing the guidance is doing so objectively and without bias!</a:t>
            </a:r>
            <a:endParaRPr lang="en-US" dirty="0"/>
          </a:p>
        </p:txBody>
      </p:sp>
      <p:sp>
        <p:nvSpPr>
          <p:cNvPr id="4" name="Slide Number Placeholder 3"/>
          <p:cNvSpPr>
            <a:spLocks noGrp="1"/>
          </p:cNvSpPr>
          <p:nvPr>
            <p:ph type="sldNum" sz="quarter" idx="10"/>
          </p:nvPr>
        </p:nvSpPr>
        <p:spPr/>
        <p:txBody>
          <a:bodyPr/>
          <a:lstStyle/>
          <a:p>
            <a:fld id="{14B904D4-A92D-416D-993B-6D3ABCD58244}" type="slidenum">
              <a:rPr lang="en-US" smtClean="0"/>
              <a:t>17</a:t>
            </a:fld>
            <a:endParaRPr lang="en-US"/>
          </a:p>
        </p:txBody>
      </p:sp>
    </p:spTree>
    <p:extLst>
      <p:ext uri="{BB962C8B-B14F-4D97-AF65-F5344CB8AC3E}">
        <p14:creationId xmlns:p14="http://schemas.microsoft.com/office/powerpoint/2010/main" val="194399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 many </a:t>
            </a:r>
            <a:r>
              <a:rPr lang="en-US" dirty="0" err="1" smtClean="0"/>
              <a:t>nonoperative</a:t>
            </a:r>
            <a:r>
              <a:rPr lang="en-US" dirty="0" smtClean="0"/>
              <a:t> treatments demonstrated significant improvements in pain, we found the greatest effect estimates for intra-articular treatments. While platelet-rich plasma provided the greatest point estimate of the treatment effect, variability among studies suggests that future research into optimal formulations is required. The strongest current evidence supports clinically important and significant treatment effects with intra-articular hyaluronic acid formulations between 1,500 and &gt;6,000 </a:t>
            </a:r>
            <a:r>
              <a:rPr lang="en-US" dirty="0" err="1" smtClean="0"/>
              <a:t>kDa</a:t>
            </a:r>
            <a:r>
              <a:rPr lang="en-US" dirty="0" smtClean="0"/>
              <a:t>.</a:t>
            </a:r>
          </a:p>
          <a:p>
            <a:endParaRPr lang="en-US" dirty="0"/>
          </a:p>
        </p:txBody>
      </p:sp>
      <p:sp>
        <p:nvSpPr>
          <p:cNvPr id="4" name="Slide Number Placeholder 3"/>
          <p:cNvSpPr>
            <a:spLocks noGrp="1"/>
          </p:cNvSpPr>
          <p:nvPr>
            <p:ph type="sldNum" sz="quarter" idx="10"/>
          </p:nvPr>
        </p:nvSpPr>
        <p:spPr/>
        <p:txBody>
          <a:bodyPr/>
          <a:lstStyle/>
          <a:p>
            <a:fld id="{14B904D4-A92D-416D-993B-6D3ABCD58244}" type="slidenum">
              <a:rPr lang="en-US" smtClean="0"/>
              <a:t>20</a:t>
            </a:fld>
            <a:endParaRPr lang="en-US"/>
          </a:p>
        </p:txBody>
      </p:sp>
    </p:spTree>
    <p:extLst>
      <p:ext uri="{BB962C8B-B14F-4D97-AF65-F5344CB8AC3E}">
        <p14:creationId xmlns:p14="http://schemas.microsoft.com/office/powerpoint/2010/main" val="156590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Methods: </a:t>
            </a:r>
            <a:r>
              <a:rPr lang="en-US" sz="1200" dirty="0" smtClean="0"/>
              <a:t>A literature search of MEDLINE (through OVID), EMBASE (through OVID), Cochrane Central Register of Controlled Trials for all trials comparing </a:t>
            </a:r>
            <a:r>
              <a:rPr lang="en-US" sz="1200" b="1" dirty="0" smtClean="0"/>
              <a:t>intra-articular therapies.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High molecular weight hyaluronic acid (− 0.53, 95% CI − 0.81 to − 0.25) and PRP (− 0.79, 95% CI − 1.32 to − 0.26) were the only treatments with a confidence interval that lay completely above the MID threshold.</a:t>
            </a:r>
          </a:p>
          <a:p>
            <a:endParaRPr lang="en-US" dirty="0"/>
          </a:p>
        </p:txBody>
      </p:sp>
      <p:sp>
        <p:nvSpPr>
          <p:cNvPr id="4" name="Slide Number Placeholder 3"/>
          <p:cNvSpPr>
            <a:spLocks noGrp="1"/>
          </p:cNvSpPr>
          <p:nvPr>
            <p:ph type="sldNum" sz="quarter" idx="10"/>
          </p:nvPr>
        </p:nvSpPr>
        <p:spPr/>
        <p:txBody>
          <a:bodyPr/>
          <a:lstStyle/>
          <a:p>
            <a:fld id="{14B904D4-A92D-416D-993B-6D3ABCD58244}" type="slidenum">
              <a:rPr lang="en-US" smtClean="0"/>
              <a:t>21</a:t>
            </a:fld>
            <a:endParaRPr lang="en-US"/>
          </a:p>
        </p:txBody>
      </p:sp>
    </p:spTree>
    <p:extLst>
      <p:ext uri="{BB962C8B-B14F-4D97-AF65-F5344CB8AC3E}">
        <p14:creationId xmlns:p14="http://schemas.microsoft.com/office/powerpoint/2010/main" val="25655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Slide Image Placeholder 1"/>
          <p:cNvSpPr>
            <a:spLocks noGrp="1" noRot="1" noChangeAspect="1" noTextEdit="1"/>
          </p:cNvSpPr>
          <p:nvPr>
            <p:ph type="sldImg"/>
          </p:nvPr>
        </p:nvSpPr>
        <p:spPr bwMode="auto">
          <a:xfrm>
            <a:off x="738188" y="1152525"/>
            <a:ext cx="5534025" cy="3113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0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134DE-1998-40E0-A598-2190DAAF1F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5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Slide Image Placeholder 1"/>
          <p:cNvSpPr>
            <a:spLocks noGrp="1" noRot="1" noChangeAspect="1" noTextEdit="1"/>
          </p:cNvSpPr>
          <p:nvPr>
            <p:ph type="sldImg"/>
          </p:nvPr>
        </p:nvSpPr>
        <p:spPr bwMode="auto">
          <a:xfrm>
            <a:off x="738188" y="1152525"/>
            <a:ext cx="5534025" cy="3113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0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E134DE-1998-40E0-A598-2190DAAF1F3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4099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9321-485B-A144-A5A1-59E519133A6C}"/>
              </a:ext>
            </a:extLst>
          </p:cNvPr>
          <p:cNvSpPr>
            <a:spLocks noGrp="1"/>
          </p:cNvSpPr>
          <p:nvPr>
            <p:ph type="ctrTitle"/>
          </p:nvPr>
        </p:nvSpPr>
        <p:spPr>
          <a:xfrm>
            <a:off x="3512456" y="2525486"/>
            <a:ext cx="7155543" cy="1434420"/>
          </a:xfrm>
        </p:spPr>
        <p:txBody>
          <a:bodyPr anchor="ctr" anchorCtr="0">
            <a:normAutofit/>
          </a:bodyPr>
          <a:lstStyle>
            <a:lvl1pPr algn="l" fontAlgn="auto">
              <a:defRPr sz="3200">
                <a:solidFill>
                  <a:schemeClr val="bg1"/>
                </a:solidFill>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3469288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1EE6-141E-8E4B-A49B-F59EDD92C9C1}"/>
              </a:ext>
            </a:extLst>
          </p:cNvPr>
          <p:cNvSpPr>
            <a:spLocks noGrp="1"/>
          </p:cNvSpPr>
          <p:nvPr>
            <p:ph type="title"/>
          </p:nvPr>
        </p:nvSpPr>
        <p:spPr>
          <a:xfrm>
            <a:off x="838200" y="903012"/>
            <a:ext cx="10515600" cy="925791"/>
          </a:xfrm>
        </p:spPr>
        <p:txBody>
          <a:bodyPr>
            <a:normAutofit/>
          </a:bodyPr>
          <a:lstStyle>
            <a:lvl1pPr>
              <a:defRPr sz="3200">
                <a:solidFill>
                  <a:srgbClr val="49176D"/>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166F5F-3278-E347-95B8-6DE2274BCD89}"/>
              </a:ext>
            </a:extLst>
          </p:cNvPr>
          <p:cNvSpPr>
            <a:spLocks noGrp="1"/>
          </p:cNvSpPr>
          <p:nvPr>
            <p:ph idx="1"/>
          </p:nvPr>
        </p:nvSpPr>
        <p:spPr>
          <a:xfrm>
            <a:off x="838202" y="1943959"/>
            <a:ext cx="10515600" cy="4351338"/>
          </a:xfrm>
        </p:spPr>
        <p:txBody>
          <a:bodyPr/>
          <a:lstStyle>
            <a:lvl1pPr>
              <a:defRPr>
                <a:latin typeface="Arial" panose="020B0604020202020204" pitchFamily="34" charset="0"/>
                <a:cs typeface="Arial" panose="020B0604020202020204" pitchFamily="34" charset="0"/>
              </a:defRPr>
            </a:lvl1pPr>
            <a:lvl2pPr marL="519113" indent="-231775">
              <a:buFont typeface=".AppleSystemUIFont"/>
              <a:buChar char="-"/>
              <a:tabLst/>
              <a:defRPr>
                <a:latin typeface="Arial" panose="020B0604020202020204" pitchFamily="34" charset="0"/>
                <a:cs typeface="Arial" panose="020B0604020202020204" pitchFamily="34" charset="0"/>
              </a:defRPr>
            </a:lvl2pPr>
            <a:lvl3pPr marL="749300" indent="-173038">
              <a:tabLst/>
              <a:defRPr>
                <a:latin typeface="Arial" panose="020B0604020202020204" pitchFamily="34" charset="0"/>
                <a:cs typeface="Arial" panose="020B0604020202020204" pitchFamily="34" charset="0"/>
              </a:defRPr>
            </a:lvl3pPr>
            <a:lvl4pPr marL="922338" indent="-173038">
              <a:buFont typeface=".AppleSystemUIFont"/>
              <a:buChar char="-"/>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8044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nten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1EE6-141E-8E4B-A49B-F59EDD92C9C1}"/>
              </a:ext>
            </a:extLst>
          </p:cNvPr>
          <p:cNvSpPr>
            <a:spLocks noGrp="1"/>
          </p:cNvSpPr>
          <p:nvPr>
            <p:ph type="title"/>
          </p:nvPr>
        </p:nvSpPr>
        <p:spPr>
          <a:xfrm>
            <a:off x="838200" y="903012"/>
            <a:ext cx="10515600" cy="925791"/>
          </a:xfrm>
        </p:spPr>
        <p:txBody>
          <a:bodyPr>
            <a:normAutofit/>
          </a:bodyPr>
          <a:lstStyle>
            <a:lvl1pPr>
              <a:defRPr sz="3200">
                <a:solidFill>
                  <a:srgbClr val="49176D"/>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166F5F-3278-E347-95B8-6DE2274BCD89}"/>
              </a:ext>
            </a:extLst>
          </p:cNvPr>
          <p:cNvSpPr>
            <a:spLocks noGrp="1"/>
          </p:cNvSpPr>
          <p:nvPr>
            <p:ph idx="1"/>
          </p:nvPr>
        </p:nvSpPr>
        <p:spPr>
          <a:xfrm>
            <a:off x="838202" y="4195806"/>
            <a:ext cx="10515600" cy="2188661"/>
          </a:xfrm>
        </p:spPr>
        <p:txBody>
          <a:bodyPr/>
          <a:lstStyle>
            <a:lvl1pPr>
              <a:defRPr>
                <a:latin typeface="Arial" panose="020B0604020202020204" pitchFamily="34" charset="0"/>
                <a:cs typeface="Arial" panose="020B0604020202020204" pitchFamily="34" charset="0"/>
              </a:defRPr>
            </a:lvl1pPr>
            <a:lvl2pPr marL="519113" indent="-231775">
              <a:buFont typeface=".AppleSystemUIFont"/>
              <a:buChar char="-"/>
              <a:tabLst/>
              <a:defRPr>
                <a:latin typeface="Arial" panose="020B0604020202020204" pitchFamily="34" charset="0"/>
                <a:cs typeface="Arial" panose="020B0604020202020204" pitchFamily="34" charset="0"/>
              </a:defRPr>
            </a:lvl2pPr>
            <a:lvl3pPr marL="749300" indent="-173038">
              <a:tabLst/>
              <a:defRPr>
                <a:latin typeface="Arial" panose="020B0604020202020204" pitchFamily="34" charset="0"/>
                <a:cs typeface="Arial" panose="020B0604020202020204" pitchFamily="34" charset="0"/>
              </a:defRPr>
            </a:lvl3pPr>
            <a:lvl4pPr marL="922338" indent="-173038">
              <a:buFont typeface=".AppleSystemUIFont"/>
              <a:buChar char="-"/>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2">
            <a:extLst>
              <a:ext uri="{FF2B5EF4-FFF2-40B4-BE49-F238E27FC236}">
                <a16:creationId xmlns:a16="http://schemas.microsoft.com/office/drawing/2014/main" id="{F9166F5F-3278-E347-95B8-6DE2274BCD89}"/>
              </a:ext>
            </a:extLst>
          </p:cNvPr>
          <p:cNvSpPr>
            <a:spLocks noGrp="1"/>
          </p:cNvSpPr>
          <p:nvPr>
            <p:ph idx="10"/>
          </p:nvPr>
        </p:nvSpPr>
        <p:spPr>
          <a:xfrm>
            <a:off x="838202" y="1917974"/>
            <a:ext cx="10515600" cy="2188661"/>
          </a:xfrm>
        </p:spPr>
        <p:txBody>
          <a:bodyPr/>
          <a:lstStyle>
            <a:lvl1pPr>
              <a:defRPr>
                <a:latin typeface="Arial" panose="020B0604020202020204" pitchFamily="34" charset="0"/>
                <a:cs typeface="Arial" panose="020B0604020202020204" pitchFamily="34" charset="0"/>
              </a:defRPr>
            </a:lvl1pPr>
            <a:lvl2pPr marL="519113" indent="-231775">
              <a:buFont typeface=".AppleSystemUIFont"/>
              <a:buChar char="-"/>
              <a:tabLst/>
              <a:defRPr>
                <a:latin typeface="Arial" panose="020B0604020202020204" pitchFamily="34" charset="0"/>
                <a:cs typeface="Arial" panose="020B0604020202020204" pitchFamily="34" charset="0"/>
              </a:defRPr>
            </a:lvl2pPr>
            <a:lvl3pPr marL="749300" indent="-173038">
              <a:tabLst/>
              <a:defRPr>
                <a:latin typeface="Arial" panose="020B0604020202020204" pitchFamily="34" charset="0"/>
                <a:cs typeface="Arial" panose="020B0604020202020204" pitchFamily="34" charset="0"/>
              </a:defRPr>
            </a:lvl3pPr>
            <a:lvl4pPr marL="922338" indent="-173038">
              <a:buFont typeface=".AppleSystemUIFont"/>
              <a:buChar char="-"/>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7372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1EE6-141E-8E4B-A49B-F59EDD92C9C1}"/>
              </a:ext>
            </a:extLst>
          </p:cNvPr>
          <p:cNvSpPr>
            <a:spLocks noGrp="1"/>
          </p:cNvSpPr>
          <p:nvPr>
            <p:ph type="title"/>
          </p:nvPr>
        </p:nvSpPr>
        <p:spPr>
          <a:xfrm>
            <a:off x="838200" y="903012"/>
            <a:ext cx="10515600" cy="925791"/>
          </a:xfrm>
        </p:spPr>
        <p:txBody>
          <a:bodyPr>
            <a:normAutofit/>
          </a:bodyPr>
          <a:lstStyle>
            <a:lvl1pPr>
              <a:defRPr sz="3200">
                <a:solidFill>
                  <a:srgbClr val="49176D"/>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9166F5F-3278-E347-95B8-6DE2274BCD89}"/>
              </a:ext>
            </a:extLst>
          </p:cNvPr>
          <p:cNvSpPr>
            <a:spLocks noGrp="1"/>
          </p:cNvSpPr>
          <p:nvPr>
            <p:ph idx="1"/>
          </p:nvPr>
        </p:nvSpPr>
        <p:spPr>
          <a:xfrm>
            <a:off x="838202" y="1943959"/>
            <a:ext cx="5129891" cy="4351338"/>
          </a:xfrm>
        </p:spPr>
        <p:txBody>
          <a:bodyPr/>
          <a:lstStyle>
            <a:lvl1pPr>
              <a:defRPr>
                <a:latin typeface="Arial" panose="020B0604020202020204" pitchFamily="34" charset="0"/>
                <a:cs typeface="Arial" panose="020B0604020202020204" pitchFamily="34" charset="0"/>
              </a:defRPr>
            </a:lvl1pPr>
            <a:lvl2pPr marL="519113" indent="-231775">
              <a:buFont typeface=".AppleSystemUIFont"/>
              <a:buChar char="-"/>
              <a:tabLst/>
              <a:defRPr>
                <a:latin typeface="Arial" panose="020B0604020202020204" pitchFamily="34" charset="0"/>
                <a:cs typeface="Arial" panose="020B0604020202020204" pitchFamily="34" charset="0"/>
              </a:defRPr>
            </a:lvl2pPr>
            <a:lvl3pPr marL="749300" indent="-173038">
              <a:tabLst/>
              <a:defRPr>
                <a:latin typeface="Arial" panose="020B0604020202020204" pitchFamily="34" charset="0"/>
                <a:cs typeface="Arial" panose="020B0604020202020204" pitchFamily="34" charset="0"/>
              </a:defRPr>
            </a:lvl3pPr>
            <a:lvl4pPr marL="922338" indent="-173038">
              <a:buFont typeface=".AppleSystemUIFont"/>
              <a:buChar char="-"/>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2">
            <a:extLst>
              <a:ext uri="{FF2B5EF4-FFF2-40B4-BE49-F238E27FC236}">
                <a16:creationId xmlns:a16="http://schemas.microsoft.com/office/drawing/2014/main" id="{F9166F5F-3278-E347-95B8-6DE2274BCD89}"/>
              </a:ext>
            </a:extLst>
          </p:cNvPr>
          <p:cNvSpPr>
            <a:spLocks noGrp="1"/>
          </p:cNvSpPr>
          <p:nvPr>
            <p:ph idx="10"/>
          </p:nvPr>
        </p:nvSpPr>
        <p:spPr>
          <a:xfrm>
            <a:off x="6223909" y="1944818"/>
            <a:ext cx="5129891" cy="4351338"/>
          </a:xfrm>
        </p:spPr>
        <p:txBody>
          <a:bodyPr/>
          <a:lstStyle>
            <a:lvl1pPr>
              <a:defRPr>
                <a:latin typeface="Arial" panose="020B0604020202020204" pitchFamily="34" charset="0"/>
                <a:cs typeface="Arial" panose="020B0604020202020204" pitchFamily="34" charset="0"/>
              </a:defRPr>
            </a:lvl1pPr>
            <a:lvl2pPr marL="519113" indent="-231775">
              <a:buFont typeface=".AppleSystemUIFont"/>
              <a:buChar char="-"/>
              <a:tabLst/>
              <a:defRPr>
                <a:latin typeface="Arial" panose="020B0604020202020204" pitchFamily="34" charset="0"/>
                <a:cs typeface="Arial" panose="020B0604020202020204" pitchFamily="34" charset="0"/>
              </a:defRPr>
            </a:lvl2pPr>
            <a:lvl3pPr marL="749300" indent="-173038">
              <a:tabLst/>
              <a:defRPr>
                <a:latin typeface="Arial" panose="020B0604020202020204" pitchFamily="34" charset="0"/>
                <a:cs typeface="Arial" panose="020B0604020202020204" pitchFamily="34" charset="0"/>
              </a:defRPr>
            </a:lvl3pPr>
            <a:lvl4pPr marL="922338" indent="-173038">
              <a:buFont typeface=".AppleSystemUIFont"/>
              <a:buChar char="-"/>
              <a:tabL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9897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922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V-Content Slide –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5006" y="0"/>
            <a:ext cx="4296993" cy="2721429"/>
          </a:xfrm>
          <a:prstGeom prst="rect">
            <a:avLst/>
          </a:prstGeom>
        </p:spPr>
      </p:pic>
      <p:sp>
        <p:nvSpPr>
          <p:cNvPr id="14" name="Rectangle 13"/>
          <p:cNvSpPr/>
          <p:nvPr userDrawn="1"/>
        </p:nvSpPr>
        <p:spPr>
          <a:xfrm>
            <a:off x="0" y="0"/>
            <a:ext cx="12192000" cy="526324"/>
          </a:xfrm>
          <a:prstGeom prst="rect">
            <a:avLst/>
          </a:prstGeom>
          <a:solidFill>
            <a:srgbClr val="380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 y="6019800"/>
            <a:ext cx="2558427" cy="838200"/>
          </a:xfrm>
          <a:prstGeom prst="rect">
            <a:avLst/>
          </a:prstGeom>
        </p:spPr>
      </p:pic>
      <p:sp>
        <p:nvSpPr>
          <p:cNvPr id="5" name="Date Placeholder 5"/>
          <p:cNvSpPr txBox="1">
            <a:spLocks/>
          </p:cNvSpPr>
          <p:nvPr userDrawn="1"/>
        </p:nvSpPr>
        <p:spPr>
          <a:xfrm>
            <a:off x="11230784" y="6369765"/>
            <a:ext cx="885016" cy="365125"/>
          </a:xfrm>
          <a:prstGeom prst="rect">
            <a:avLst/>
          </a:prstGeom>
        </p:spPr>
        <p:txBody>
          <a:bodyPr vert="horz" lIns="91440" tIns="45720" rIns="91440" bIns="45720" rtlCol="0" anchor="ctr"/>
          <a:lstStyle>
            <a:defPPr>
              <a:defRPr lang="en-US"/>
            </a:defPPr>
            <a:lvl1pPr marL="0" algn="l" defTabSz="914400" rtl="0" eaLnBrk="1" latinLnBrk="0" hangingPunct="1">
              <a:defRPr sz="1000" i="1" kern="1200">
                <a:solidFill>
                  <a:schemeClr val="tx1">
                    <a:lumMod val="90000"/>
                    <a:lumOff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EDC82A-A50C-43C8-B353-17AD1250610B}" type="datetime1">
              <a:rPr lang="en-US" sz="900" smtClean="0"/>
              <a:pPr/>
              <a:t>6/13/2020</a:t>
            </a:fld>
            <a:endParaRPr lang="en-US" sz="900" dirty="0"/>
          </a:p>
        </p:txBody>
      </p:sp>
      <p:sp>
        <p:nvSpPr>
          <p:cNvPr id="6" name="TextBox 5"/>
          <p:cNvSpPr txBox="1"/>
          <p:nvPr userDrawn="1"/>
        </p:nvSpPr>
        <p:spPr>
          <a:xfrm>
            <a:off x="10454639" y="6436910"/>
            <a:ext cx="870751" cy="230832"/>
          </a:xfrm>
          <a:prstGeom prst="rect">
            <a:avLst/>
          </a:prstGeom>
          <a:noFill/>
        </p:spPr>
        <p:txBody>
          <a:bodyPr wrap="none" rtlCol="0">
            <a:spAutoFit/>
          </a:bodyPr>
          <a:lstStyle/>
          <a:p>
            <a:r>
              <a:rPr lang="en-US" sz="900" i="1" dirty="0" smtClean="0">
                <a:solidFill>
                  <a:schemeClr val="tx1">
                    <a:lumMod val="90000"/>
                    <a:lumOff val="10000"/>
                  </a:schemeClr>
                </a:solidFill>
                <a:latin typeface="+mj-lt"/>
              </a:rPr>
              <a:t>Confidential</a:t>
            </a:r>
            <a:endParaRPr lang="en-US" sz="900" i="1" dirty="0">
              <a:solidFill>
                <a:schemeClr val="tx1">
                  <a:lumMod val="90000"/>
                  <a:lumOff val="10000"/>
                </a:schemeClr>
              </a:solidFill>
              <a:latin typeface="+mj-lt"/>
            </a:endParaRPr>
          </a:p>
        </p:txBody>
      </p:sp>
      <p:sp>
        <p:nvSpPr>
          <p:cNvPr id="8" name="TextBox 7"/>
          <p:cNvSpPr txBox="1"/>
          <p:nvPr userDrawn="1"/>
        </p:nvSpPr>
        <p:spPr>
          <a:xfrm>
            <a:off x="6934200" y="137272"/>
            <a:ext cx="4978400" cy="307777"/>
          </a:xfrm>
          <a:prstGeom prst="rect">
            <a:avLst/>
          </a:prstGeom>
          <a:noFill/>
        </p:spPr>
        <p:txBody>
          <a:bodyPr wrap="square" rtlCol="0">
            <a:spAutoFit/>
          </a:bodyPr>
          <a:lstStyle/>
          <a:p>
            <a:pPr algn="r"/>
            <a:r>
              <a:rPr lang="en-US" sz="1400" i="1" dirty="0" smtClean="0">
                <a:solidFill>
                  <a:schemeClr val="bg2"/>
                </a:solidFill>
                <a:latin typeface="+mj-lt"/>
              </a:rPr>
              <a:t>Active Healing Through </a:t>
            </a:r>
            <a:r>
              <a:rPr lang="en-US" sz="1400" i="1" dirty="0" err="1" smtClean="0">
                <a:solidFill>
                  <a:schemeClr val="bg2"/>
                </a:solidFill>
                <a:latin typeface="+mj-lt"/>
              </a:rPr>
              <a:t>Orthobiologics</a:t>
            </a:r>
            <a:endParaRPr lang="en-US" sz="1400" i="1" dirty="0">
              <a:solidFill>
                <a:schemeClr val="bg2"/>
              </a:solidFill>
              <a:latin typeface="+mj-lt"/>
            </a:endParaRPr>
          </a:p>
        </p:txBody>
      </p:sp>
      <p:sp>
        <p:nvSpPr>
          <p:cNvPr id="9" name="Slide Number Placeholder 3"/>
          <p:cNvSpPr txBox="1">
            <a:spLocks/>
          </p:cNvSpPr>
          <p:nvPr userDrawn="1"/>
        </p:nvSpPr>
        <p:spPr>
          <a:xfrm>
            <a:off x="228600" y="6369765"/>
            <a:ext cx="711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90000"/>
                    <a:lumOff val="1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dirty="0" smtClean="0"/>
              <a:t>- </a:t>
            </a:r>
            <a:fld id="{CD048BE3-7AFC-4B92-8F05-9AB546891F06}" type="slidenum">
              <a:rPr lang="en-US" sz="900" smtClean="0"/>
              <a:pPr algn="l"/>
              <a:t>‹#›</a:t>
            </a:fld>
            <a:r>
              <a:rPr lang="en-US" sz="900" dirty="0" smtClean="0"/>
              <a:t> -</a:t>
            </a:r>
            <a:endParaRPr lang="en-US" sz="900" dirty="0"/>
          </a:p>
        </p:txBody>
      </p:sp>
      <p:sp>
        <p:nvSpPr>
          <p:cNvPr id="11" name="Title Placeholder 1"/>
          <p:cNvSpPr>
            <a:spLocks noGrp="1"/>
          </p:cNvSpPr>
          <p:nvPr>
            <p:ph type="title"/>
          </p:nvPr>
        </p:nvSpPr>
        <p:spPr>
          <a:xfrm>
            <a:off x="508000" y="723886"/>
            <a:ext cx="11074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Text Placeholder 2"/>
          <p:cNvSpPr>
            <a:spLocks noGrp="1"/>
          </p:cNvSpPr>
          <p:nvPr>
            <p:ph idx="1"/>
          </p:nvPr>
        </p:nvSpPr>
        <p:spPr>
          <a:xfrm>
            <a:off x="508000" y="2057401"/>
            <a:ext cx="11074400" cy="4114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7859" y="124287"/>
            <a:ext cx="1947676" cy="320041"/>
          </a:xfrm>
          <a:prstGeom prst="rect">
            <a:avLst/>
          </a:prstGeom>
        </p:spPr>
      </p:pic>
    </p:spTree>
    <p:extLst>
      <p:ext uri="{BB962C8B-B14F-4D97-AF65-F5344CB8AC3E}">
        <p14:creationId xmlns:p14="http://schemas.microsoft.com/office/powerpoint/2010/main" val="296453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C2171-A048-FB4F-8A16-A225A2328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12869-7484-2344-A0D2-3AB34B7CA9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11560629" y="6384471"/>
            <a:ext cx="457176" cy="369332"/>
          </a:xfrm>
          <a:prstGeom prst="rect">
            <a:avLst/>
          </a:prstGeom>
          <a:noFill/>
        </p:spPr>
        <p:txBody>
          <a:bodyPr wrap="none" rtlCol="0">
            <a:spAutoFit/>
          </a:bodyPr>
          <a:lstStyle/>
          <a:p>
            <a:fld id="{A398BF48-1F1E-4D2D-B00B-89EE605A272A}" type="slidenum">
              <a:rPr lang="en-US" smtClean="0"/>
              <a:t>‹#›</a:t>
            </a:fld>
            <a:endParaRPr lang="en-US" dirty="0"/>
          </a:p>
        </p:txBody>
      </p:sp>
    </p:spTree>
    <p:extLst>
      <p:ext uri="{BB962C8B-B14F-4D97-AF65-F5344CB8AC3E}">
        <p14:creationId xmlns:p14="http://schemas.microsoft.com/office/powerpoint/2010/main" val="1439928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oi.org/10.1016/j.semarthrit.2020.01.00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Peter.Shaw@BioventusGlobal.Com"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dx.doi.org/10.1136/annrheumdis-2019-eular.44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da.nih.gov/oa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17A6-66A2-CA42-AA55-08AE1F5EC768}"/>
              </a:ext>
            </a:extLst>
          </p:cNvPr>
          <p:cNvSpPr>
            <a:spLocks noGrp="1"/>
          </p:cNvSpPr>
          <p:nvPr>
            <p:ph type="ctrTitle"/>
          </p:nvPr>
        </p:nvSpPr>
        <p:spPr/>
        <p:txBody>
          <a:bodyPr/>
          <a:lstStyle/>
          <a:p>
            <a:pPr algn="ctr"/>
            <a:r>
              <a:rPr lang="en-US" dirty="0" smtClean="0"/>
              <a:t>Rethinking Knee OA treatment in a Post-Pandemic World</a:t>
            </a:r>
            <a:br>
              <a:rPr lang="en-US" dirty="0" smtClean="0"/>
            </a:br>
            <a:r>
              <a:rPr lang="en-US" dirty="0" smtClean="0"/>
              <a:t>Short and Long Term Solutions</a:t>
            </a:r>
            <a:endParaRPr lang="en-US" dirty="0"/>
          </a:p>
        </p:txBody>
      </p:sp>
    </p:spTree>
    <p:extLst>
      <p:ext uri="{BB962C8B-B14F-4D97-AF65-F5344CB8AC3E}">
        <p14:creationId xmlns:p14="http://schemas.microsoft.com/office/powerpoint/2010/main" val="1110587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2" y="903011"/>
            <a:ext cx="10699165" cy="925791"/>
          </a:xfrm>
        </p:spPr>
        <p:txBody>
          <a:bodyPr/>
          <a:lstStyle/>
          <a:p>
            <a:r>
              <a:rPr lang="en-US" dirty="0" smtClean="0"/>
              <a:t>Appropriate use Criteria (2017)</a:t>
            </a:r>
            <a:endParaRPr lang="en-US" dirty="0"/>
          </a:p>
        </p:txBody>
      </p:sp>
      <p:sp>
        <p:nvSpPr>
          <p:cNvPr id="3" name="Content Placeholder 2"/>
          <p:cNvSpPr>
            <a:spLocks noGrp="1"/>
          </p:cNvSpPr>
          <p:nvPr>
            <p:ph idx="1"/>
          </p:nvPr>
        </p:nvSpPr>
        <p:spPr>
          <a:xfrm>
            <a:off x="838202" y="1943958"/>
            <a:ext cx="7391398" cy="4467351"/>
          </a:xfrm>
        </p:spPr>
        <p:txBody>
          <a:bodyPr>
            <a:normAutofit/>
          </a:bodyPr>
          <a:lstStyle/>
          <a:p>
            <a:r>
              <a:rPr lang="en-US" dirty="0"/>
              <a:t>Working Group of Clinical Experts</a:t>
            </a:r>
          </a:p>
          <a:p>
            <a:r>
              <a:rPr lang="en-US" dirty="0" smtClean="0"/>
              <a:t>Most comprehensive assessment of Appropriate Use Criteria (AUC) for HA</a:t>
            </a:r>
          </a:p>
          <a:p>
            <a:r>
              <a:rPr lang="en-US" dirty="0" smtClean="0"/>
              <a:t>Developed AUC for 17 different clinical scenarios</a:t>
            </a:r>
          </a:p>
          <a:p>
            <a:pPr lvl="1"/>
            <a:r>
              <a:rPr lang="en-US" dirty="0" smtClean="0"/>
              <a:t>1 scenario - INAPPROPRIATE</a:t>
            </a:r>
          </a:p>
          <a:p>
            <a:pPr lvl="1"/>
            <a:r>
              <a:rPr lang="en-US" dirty="0" smtClean="0"/>
              <a:t>10 scenarios - UNCERTAIN</a:t>
            </a:r>
          </a:p>
          <a:p>
            <a:pPr lvl="1"/>
            <a:r>
              <a:rPr lang="en-US" dirty="0" smtClean="0"/>
              <a:t>6 scenarios – APPROPRIATE</a:t>
            </a:r>
          </a:p>
          <a:p>
            <a:r>
              <a:rPr lang="en-US" dirty="0" smtClean="0"/>
              <a:t>NOT </a:t>
            </a:r>
            <a:r>
              <a:rPr lang="en-US" dirty="0"/>
              <a:t>Industry </a:t>
            </a:r>
            <a:r>
              <a:rPr lang="en-US" dirty="0" smtClean="0"/>
              <a:t>sponsored</a:t>
            </a:r>
          </a:p>
          <a:p>
            <a:pPr lvl="1"/>
            <a:endParaRPr lang="en-US" dirty="0"/>
          </a:p>
        </p:txBody>
      </p:sp>
      <p:pic>
        <p:nvPicPr>
          <p:cNvPr id="4" name="Picture 3"/>
          <p:cNvPicPr>
            <a:picLocks noChangeAspect="1"/>
          </p:cNvPicPr>
          <p:nvPr/>
        </p:nvPicPr>
        <p:blipFill>
          <a:blip r:embed="rId3"/>
          <a:stretch>
            <a:fillRect/>
          </a:stretch>
        </p:blipFill>
        <p:spPr>
          <a:xfrm rot="20618921">
            <a:off x="8099719" y="1880101"/>
            <a:ext cx="3173884" cy="4275647"/>
          </a:xfrm>
          <a:prstGeom prst="rect">
            <a:avLst/>
          </a:prstGeom>
          <a:effectLst>
            <a:outerShdw blurRad="177800" dist="88900" dir="2700000" algn="tl" rotWithShape="0">
              <a:schemeClr val="tx1">
                <a:lumMod val="50000"/>
                <a:lumOff val="50000"/>
                <a:alpha val="61000"/>
              </a:schemeClr>
            </a:outerShdw>
          </a:effectLst>
        </p:spPr>
      </p:pic>
      <p:pic>
        <p:nvPicPr>
          <p:cNvPr id="5" name="Picture 4"/>
          <p:cNvPicPr>
            <a:picLocks noChangeAspect="1"/>
          </p:cNvPicPr>
          <p:nvPr/>
        </p:nvPicPr>
        <p:blipFill>
          <a:blip r:embed="rId4"/>
          <a:stretch>
            <a:fillRect/>
          </a:stretch>
        </p:blipFill>
        <p:spPr>
          <a:xfrm>
            <a:off x="7853359" y="1034533"/>
            <a:ext cx="1158918" cy="662745"/>
          </a:xfrm>
          <a:prstGeom prst="rect">
            <a:avLst/>
          </a:prstGeom>
        </p:spPr>
      </p:pic>
    </p:spTree>
    <p:extLst>
      <p:ext uri="{BB962C8B-B14F-4D97-AF65-F5344CB8AC3E}">
        <p14:creationId xmlns:p14="http://schemas.microsoft.com/office/powerpoint/2010/main" val="9482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USE Criteria (AUC) - Mild OA</a:t>
            </a:r>
            <a:endParaRPr lang="en-US" dirty="0"/>
          </a:p>
        </p:txBody>
      </p:sp>
      <p:sp>
        <p:nvSpPr>
          <p:cNvPr id="3" name="Content Placeholder 2"/>
          <p:cNvSpPr>
            <a:spLocks noGrp="1"/>
          </p:cNvSpPr>
          <p:nvPr>
            <p:ph idx="1"/>
          </p:nvPr>
        </p:nvSpPr>
        <p:spPr/>
        <p:txBody>
          <a:bodyPr>
            <a:normAutofit/>
          </a:bodyPr>
          <a:lstStyle/>
          <a:p>
            <a:r>
              <a:rPr lang="en-US" dirty="0"/>
              <a:t>Symptomatic adults with mild osteoarthritis of the knee who have clinically and radiologically </a:t>
            </a:r>
            <a:r>
              <a:rPr lang="en-US" dirty="0" smtClean="0"/>
              <a:t>confirmed disease </a:t>
            </a:r>
            <a:r>
              <a:rPr lang="en-US" dirty="0"/>
              <a:t>who have not received other therapies for the knee</a:t>
            </a:r>
          </a:p>
          <a:p>
            <a:r>
              <a:rPr lang="en-US" dirty="0" smtClean="0"/>
              <a:t>Symptomatic </a:t>
            </a:r>
            <a:r>
              <a:rPr lang="en-US" dirty="0"/>
              <a:t>adults with mild osteoarthritis of the knee who have clinically and radiologically </a:t>
            </a:r>
            <a:r>
              <a:rPr lang="en-US" dirty="0" smtClean="0"/>
              <a:t>confirmed disease </a:t>
            </a:r>
            <a:r>
              <a:rPr lang="en-US" dirty="0"/>
              <a:t>and have failed other </a:t>
            </a:r>
            <a:r>
              <a:rPr lang="en-US" dirty="0" smtClean="0"/>
              <a:t>non-pharmacologic </a:t>
            </a:r>
            <a:r>
              <a:rPr lang="en-US" dirty="0"/>
              <a:t>or pharmacologic therapies for the knee</a:t>
            </a:r>
          </a:p>
          <a:p>
            <a:r>
              <a:rPr lang="en-US" dirty="0" smtClean="0"/>
              <a:t>Symptomatic </a:t>
            </a:r>
            <a:r>
              <a:rPr lang="en-US" dirty="0"/>
              <a:t>adults with mild osteoarthritis of the knee who have clinically and radiologically </a:t>
            </a:r>
            <a:r>
              <a:rPr lang="en-US" dirty="0" smtClean="0"/>
              <a:t>confirmed disease </a:t>
            </a:r>
            <a:r>
              <a:rPr lang="en-US" dirty="0"/>
              <a:t>who have incomplete response to other therapies for the knee</a:t>
            </a:r>
          </a:p>
        </p:txBody>
      </p:sp>
      <p:pic>
        <p:nvPicPr>
          <p:cNvPr id="4" name="Picture 3"/>
          <p:cNvPicPr>
            <a:picLocks noChangeAspect="1"/>
          </p:cNvPicPr>
          <p:nvPr/>
        </p:nvPicPr>
        <p:blipFill>
          <a:blip r:embed="rId2"/>
          <a:stretch>
            <a:fillRect/>
          </a:stretch>
        </p:blipFill>
        <p:spPr>
          <a:xfrm>
            <a:off x="9377359" y="1034534"/>
            <a:ext cx="1158918" cy="662745"/>
          </a:xfrm>
          <a:prstGeom prst="rect">
            <a:avLst/>
          </a:prstGeom>
        </p:spPr>
      </p:pic>
    </p:spTree>
    <p:extLst>
      <p:ext uri="{BB962C8B-B14F-4D97-AF65-F5344CB8AC3E}">
        <p14:creationId xmlns:p14="http://schemas.microsoft.com/office/powerpoint/2010/main" val="206915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USE Criteria (AUC) - Moderate OA</a:t>
            </a:r>
            <a:endParaRPr lang="en-US" dirty="0"/>
          </a:p>
        </p:txBody>
      </p:sp>
      <p:sp>
        <p:nvSpPr>
          <p:cNvPr id="3" name="Content Placeholder 2"/>
          <p:cNvSpPr>
            <a:spLocks noGrp="1"/>
          </p:cNvSpPr>
          <p:nvPr>
            <p:ph idx="1"/>
          </p:nvPr>
        </p:nvSpPr>
        <p:spPr/>
        <p:txBody>
          <a:bodyPr>
            <a:normAutofit/>
          </a:bodyPr>
          <a:lstStyle/>
          <a:p>
            <a:r>
              <a:rPr lang="en-US" dirty="0"/>
              <a:t>Symptomatic adults with moderate osteoarthritis of the knee who have clinically and </a:t>
            </a:r>
            <a:r>
              <a:rPr lang="en-US" dirty="0" smtClean="0"/>
              <a:t>radiologically confirmed </a:t>
            </a:r>
            <a:r>
              <a:rPr lang="en-US" dirty="0"/>
              <a:t>disease who have not received other therapies for the knee</a:t>
            </a:r>
          </a:p>
          <a:p>
            <a:r>
              <a:rPr lang="en-US" dirty="0" smtClean="0"/>
              <a:t>Symptomatic </a:t>
            </a:r>
            <a:r>
              <a:rPr lang="en-US" dirty="0"/>
              <a:t>adults with moderate osteoarthritis of the knee who have clinically and </a:t>
            </a:r>
            <a:r>
              <a:rPr lang="en-US" dirty="0" smtClean="0"/>
              <a:t>radiologically confirmed </a:t>
            </a:r>
            <a:r>
              <a:rPr lang="en-US" dirty="0"/>
              <a:t>disease and have failed other </a:t>
            </a:r>
            <a:r>
              <a:rPr lang="en-US" dirty="0" smtClean="0"/>
              <a:t>non-pharmacologic </a:t>
            </a:r>
            <a:r>
              <a:rPr lang="en-US" dirty="0"/>
              <a:t>or pharmacologic therapies for the knee</a:t>
            </a:r>
          </a:p>
          <a:p>
            <a:r>
              <a:rPr lang="en-US" dirty="0" smtClean="0"/>
              <a:t>Symptomatic </a:t>
            </a:r>
            <a:r>
              <a:rPr lang="en-US" dirty="0"/>
              <a:t>adults with moderate osteoarthritis of the knee who have clinically and </a:t>
            </a:r>
            <a:r>
              <a:rPr lang="en-US" dirty="0" smtClean="0"/>
              <a:t>radiologically confirmed </a:t>
            </a:r>
            <a:r>
              <a:rPr lang="en-US" dirty="0"/>
              <a:t>disease who have incomplete response to other therapies for the knee</a:t>
            </a:r>
          </a:p>
        </p:txBody>
      </p:sp>
      <p:pic>
        <p:nvPicPr>
          <p:cNvPr id="4" name="Picture 3"/>
          <p:cNvPicPr>
            <a:picLocks noChangeAspect="1"/>
          </p:cNvPicPr>
          <p:nvPr/>
        </p:nvPicPr>
        <p:blipFill>
          <a:blip r:embed="rId2"/>
          <a:stretch>
            <a:fillRect/>
          </a:stretch>
        </p:blipFill>
        <p:spPr>
          <a:xfrm>
            <a:off x="10310231" y="1034534"/>
            <a:ext cx="1158918" cy="662745"/>
          </a:xfrm>
          <a:prstGeom prst="rect">
            <a:avLst/>
          </a:prstGeom>
        </p:spPr>
      </p:pic>
    </p:spTree>
    <p:extLst>
      <p:ext uri="{BB962C8B-B14F-4D97-AF65-F5344CB8AC3E}">
        <p14:creationId xmlns:p14="http://schemas.microsoft.com/office/powerpoint/2010/main" val="399156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a Favorable Response to IAHA</a:t>
            </a:r>
            <a:endParaRPr lang="en-US" dirty="0"/>
          </a:p>
        </p:txBody>
      </p:sp>
      <p:sp>
        <p:nvSpPr>
          <p:cNvPr id="3" name="Content Placeholder 2"/>
          <p:cNvSpPr>
            <a:spLocks noGrp="1"/>
          </p:cNvSpPr>
          <p:nvPr>
            <p:ph idx="1"/>
          </p:nvPr>
        </p:nvSpPr>
        <p:spPr>
          <a:xfrm>
            <a:off x="838202" y="1723697"/>
            <a:ext cx="7393168" cy="4571600"/>
          </a:xfrm>
        </p:spPr>
        <p:txBody>
          <a:bodyPr>
            <a:normAutofit fontScale="77500" lnSpcReduction="20000"/>
          </a:bodyPr>
          <a:lstStyle/>
          <a:p>
            <a:pPr marL="0" indent="0">
              <a:buNone/>
            </a:pPr>
            <a:r>
              <a:rPr lang="en-US" dirty="0"/>
              <a:t>Exploring Determinants Predicting Response to IA-HA in Symptomatic Knee </a:t>
            </a:r>
            <a:r>
              <a:rPr lang="en-US" dirty="0" smtClean="0"/>
              <a:t>OA</a:t>
            </a:r>
          </a:p>
          <a:p>
            <a:pPr marL="0" indent="0">
              <a:buNone/>
            </a:pPr>
            <a:r>
              <a:rPr lang="en-US" dirty="0" smtClean="0"/>
              <a:t>Subjects selected from the OAI with radiographic OA, received HA, and had outcomes data (WOMAC)</a:t>
            </a:r>
          </a:p>
          <a:p>
            <a:pPr marL="0" indent="0">
              <a:buNone/>
            </a:pPr>
            <a:r>
              <a:rPr lang="en-US" dirty="0" smtClean="0"/>
              <a:t>The study successfully </a:t>
            </a:r>
            <a:r>
              <a:rPr lang="en-US" dirty="0"/>
              <a:t>allowed the identification of new reliable predictive factors that can identify patients who could best benefit from IAHA treatment.</a:t>
            </a:r>
          </a:p>
          <a:p>
            <a:pPr marL="0" indent="0">
              <a:buNone/>
            </a:pPr>
            <a:r>
              <a:rPr lang="en-US" i="1" dirty="0"/>
              <a:t>Patients with:</a:t>
            </a:r>
          </a:p>
          <a:p>
            <a:r>
              <a:rPr lang="en-US" i="1" dirty="0"/>
              <a:t>Mild to moderate </a:t>
            </a:r>
            <a:r>
              <a:rPr lang="en-US" i="1" dirty="0" smtClean="0"/>
              <a:t>disease (K-L II-III)</a:t>
            </a:r>
            <a:endParaRPr lang="en-US" i="1" dirty="0"/>
          </a:p>
          <a:p>
            <a:r>
              <a:rPr lang="en-US" i="1" dirty="0"/>
              <a:t>Moderate to severe symptoms </a:t>
            </a:r>
            <a:r>
              <a:rPr lang="en-US" i="1" dirty="0" smtClean="0"/>
              <a:t>(Mostly pain)</a:t>
            </a:r>
            <a:endParaRPr lang="en-US" i="1" dirty="0"/>
          </a:p>
          <a:p>
            <a:r>
              <a:rPr lang="en-US" i="1" dirty="0"/>
              <a:t>Younger</a:t>
            </a:r>
          </a:p>
          <a:p>
            <a:r>
              <a:rPr lang="en-US" i="1" dirty="0"/>
              <a:t>Greater medial compartment cartilage volume (CV) </a:t>
            </a:r>
          </a:p>
          <a:p>
            <a:pPr marL="0" indent="0">
              <a:buNone/>
            </a:pPr>
            <a:r>
              <a:rPr lang="en-US" dirty="0"/>
              <a:t>are the most likely to respond to treatment with the greatest level of improvement. </a:t>
            </a:r>
            <a:endParaRPr lang="en-US" i="1" dirty="0"/>
          </a:p>
          <a:p>
            <a:endParaRPr lang="en-US" dirty="0"/>
          </a:p>
        </p:txBody>
      </p:sp>
      <p:pic>
        <p:nvPicPr>
          <p:cNvPr id="4" name="Picture 3"/>
          <p:cNvPicPr>
            <a:picLocks noChangeAspect="1"/>
          </p:cNvPicPr>
          <p:nvPr/>
        </p:nvPicPr>
        <p:blipFill>
          <a:blip r:embed="rId2"/>
          <a:stretch>
            <a:fillRect/>
          </a:stretch>
        </p:blipFill>
        <p:spPr>
          <a:xfrm rot="20680506">
            <a:off x="8516144" y="2101245"/>
            <a:ext cx="2864933" cy="4078115"/>
          </a:xfrm>
          <a:prstGeom prst="rect">
            <a:avLst/>
          </a:prstGeom>
          <a:ln>
            <a:noFill/>
          </a:ln>
          <a:effectLst>
            <a:outerShdw blurRad="177800" dist="88900" dir="2700000" algn="tl" rotWithShape="0">
              <a:schemeClr val="tx1">
                <a:lumMod val="50000"/>
                <a:lumOff val="50000"/>
                <a:alpha val="65000"/>
              </a:schemeClr>
            </a:outerShdw>
          </a:effectLst>
        </p:spPr>
      </p:pic>
      <p:sp>
        <p:nvSpPr>
          <p:cNvPr id="5" name="Rectangle 4"/>
          <p:cNvSpPr/>
          <p:nvPr/>
        </p:nvSpPr>
        <p:spPr>
          <a:xfrm>
            <a:off x="2697126" y="6152376"/>
            <a:ext cx="6096000" cy="523220"/>
          </a:xfrm>
          <a:prstGeom prst="rect">
            <a:avLst/>
          </a:prstGeom>
        </p:spPr>
        <p:txBody>
          <a:bodyPr>
            <a:spAutoFit/>
          </a:bodyPr>
          <a:lstStyle/>
          <a:p>
            <a:r>
              <a:rPr lang="en-US" sz="1400" i="1" dirty="0"/>
              <a:t>Pelletier JP, et. al. Determinants Predicting Response to Intra-Articular Hyaluronic Acid Treatment in Symptomatic Knee Osteoarthritis </a:t>
            </a:r>
            <a:r>
              <a:rPr lang="en-US" sz="1400" i="1" dirty="0" smtClean="0"/>
              <a:t> (2018)</a:t>
            </a:r>
            <a:endParaRPr lang="en-US" sz="1400" i="1" dirty="0"/>
          </a:p>
        </p:txBody>
      </p:sp>
      <p:pic>
        <p:nvPicPr>
          <p:cNvPr id="6" name="Picture 5"/>
          <p:cNvPicPr>
            <a:picLocks noChangeAspect="1"/>
          </p:cNvPicPr>
          <p:nvPr/>
        </p:nvPicPr>
        <p:blipFill>
          <a:blip r:embed="rId3"/>
          <a:stretch>
            <a:fillRect/>
          </a:stretch>
        </p:blipFill>
        <p:spPr>
          <a:xfrm>
            <a:off x="9682159" y="1034533"/>
            <a:ext cx="1158918" cy="662745"/>
          </a:xfrm>
          <a:prstGeom prst="rect">
            <a:avLst/>
          </a:prstGeom>
        </p:spPr>
      </p:pic>
    </p:spTree>
    <p:extLst>
      <p:ext uri="{BB962C8B-B14F-4D97-AF65-F5344CB8AC3E}">
        <p14:creationId xmlns:p14="http://schemas.microsoft.com/office/powerpoint/2010/main" val="487591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 all HA’s are the same……..</a:t>
            </a:r>
            <a:endParaRPr lang="en-US" dirty="0"/>
          </a:p>
        </p:txBody>
      </p:sp>
      <p:pic>
        <p:nvPicPr>
          <p:cNvPr id="11" name="Content Placeholder 3">
            <a:extLst>
              <a:ext uri="{FF2B5EF4-FFF2-40B4-BE49-F238E27FC236}">
                <a16:creationId xmlns:a16="http://schemas.microsoft.com/office/drawing/2014/main" id="{9CA1F4AF-00C3-42EB-9458-D32DBBBF8DB8}"/>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851" t="1596" r="764" b="9002"/>
          <a:stretch/>
        </p:blipFill>
        <p:spPr>
          <a:xfrm>
            <a:off x="1986116" y="2315221"/>
            <a:ext cx="6351988" cy="4114800"/>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740384" y="1715593"/>
            <a:ext cx="1601006" cy="1199255"/>
          </a:xfrm>
          <a:prstGeom prst="rect">
            <a:avLst/>
          </a:prstGeom>
        </p:spPr>
      </p:pic>
      <p:sp>
        <p:nvSpPr>
          <p:cNvPr id="13" name="Rectangle 12"/>
          <p:cNvSpPr/>
          <p:nvPr/>
        </p:nvSpPr>
        <p:spPr>
          <a:xfrm>
            <a:off x="6618890" y="978767"/>
            <a:ext cx="1218090" cy="369332"/>
          </a:xfrm>
          <a:prstGeom prst="rect">
            <a:avLst/>
          </a:prstGeom>
        </p:spPr>
        <p:txBody>
          <a:bodyPr wrap="none">
            <a:spAutoFit/>
          </a:bodyPr>
          <a:lstStyle/>
          <a:p>
            <a:r>
              <a:rPr lang="en-US" dirty="0">
                <a:solidFill>
                  <a:schemeClr val="bg1"/>
                </a:solidFill>
              </a:rPr>
              <a:t>Durolane</a:t>
            </a:r>
            <a:r>
              <a:rPr lang="en-US" dirty="0" smtClean="0">
                <a:solidFill>
                  <a:schemeClr val="bg1"/>
                </a:solidFill>
              </a:rPr>
              <a:t>® </a:t>
            </a:r>
            <a:endParaRPr lang="en-US" dirty="0"/>
          </a:p>
        </p:txBody>
      </p:sp>
      <p:sp>
        <p:nvSpPr>
          <p:cNvPr id="5" name="Rectangle 4"/>
          <p:cNvSpPr/>
          <p:nvPr/>
        </p:nvSpPr>
        <p:spPr>
          <a:xfrm>
            <a:off x="8540887" y="2760959"/>
            <a:ext cx="1003223" cy="307777"/>
          </a:xfrm>
          <a:prstGeom prst="rect">
            <a:avLst/>
          </a:prstGeom>
        </p:spPr>
        <p:txBody>
          <a:bodyPr wrap="none">
            <a:spAutoFit/>
          </a:bodyPr>
          <a:lstStyle/>
          <a:p>
            <a:r>
              <a:rPr lang="en-US" sz="1400" b="1" dirty="0">
                <a:solidFill>
                  <a:schemeClr val="accent1">
                    <a:lumMod val="75000"/>
                  </a:schemeClr>
                </a:solidFill>
              </a:rPr>
              <a:t>Durolane</a:t>
            </a:r>
            <a:r>
              <a:rPr lang="en-US" sz="1400" b="1" dirty="0" smtClean="0">
                <a:solidFill>
                  <a:srgbClr val="7030A0"/>
                </a:solidFill>
              </a:rPr>
              <a:t>® </a:t>
            </a:r>
            <a:endParaRPr lang="en-US" sz="1400" b="1" dirty="0">
              <a:solidFill>
                <a:srgbClr val="7030A0"/>
              </a:solidFill>
            </a:endParaRPr>
          </a:p>
        </p:txBody>
      </p:sp>
      <p:sp>
        <p:nvSpPr>
          <p:cNvPr id="6" name="Rectangle 5"/>
          <p:cNvSpPr/>
          <p:nvPr/>
        </p:nvSpPr>
        <p:spPr>
          <a:xfrm>
            <a:off x="8013290" y="5598857"/>
            <a:ext cx="3972233" cy="738664"/>
          </a:xfrm>
          <a:prstGeom prst="rect">
            <a:avLst/>
          </a:prstGeom>
        </p:spPr>
        <p:txBody>
          <a:bodyPr wrap="square">
            <a:spAutoFit/>
          </a:bodyPr>
          <a:lstStyle/>
          <a:p>
            <a:r>
              <a:rPr lang="en-US" sz="1400" dirty="0"/>
              <a:t>*Gel-One: Modified, cross-linked HA. Molecular </a:t>
            </a:r>
            <a:r>
              <a:rPr lang="en-US" sz="1400" dirty="0" smtClean="0"/>
              <a:t>Wt. </a:t>
            </a:r>
            <a:r>
              <a:rPr lang="en-US" sz="1400" dirty="0"/>
              <a:t>not </a:t>
            </a:r>
            <a:r>
              <a:rPr lang="en-US" sz="1400" dirty="0" smtClean="0"/>
              <a:t>reported</a:t>
            </a:r>
          </a:p>
          <a:p>
            <a:r>
              <a:rPr lang="en-US" sz="1400" dirty="0" smtClean="0"/>
              <a:t>* Durolane®: NASHA Molecular Wt.10</a:t>
            </a:r>
            <a:r>
              <a:rPr lang="en-US" sz="1400" baseline="30000" dirty="0" smtClean="0"/>
              <a:t>12 </a:t>
            </a:r>
            <a:r>
              <a:rPr lang="en-US" sz="1400" dirty="0" smtClean="0"/>
              <a:t>Kda</a:t>
            </a:r>
            <a:endParaRPr lang="en-US" sz="1400" dirty="0"/>
          </a:p>
        </p:txBody>
      </p:sp>
    </p:spTree>
    <p:extLst>
      <p:ext uri="{BB962C8B-B14F-4D97-AF65-F5344CB8AC3E}">
        <p14:creationId xmlns:p14="http://schemas.microsoft.com/office/powerpoint/2010/main" val="3965255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Effects of IAHA: MOA</a:t>
            </a:r>
            <a:endParaRPr lang="en-US" dirty="0"/>
          </a:p>
        </p:txBody>
      </p:sp>
      <p:sp>
        <p:nvSpPr>
          <p:cNvPr id="3" name="Content Placeholder 2"/>
          <p:cNvSpPr>
            <a:spLocks noGrp="1"/>
          </p:cNvSpPr>
          <p:nvPr>
            <p:ph idx="1"/>
          </p:nvPr>
        </p:nvSpPr>
        <p:spPr>
          <a:xfrm>
            <a:off x="838202" y="1943959"/>
            <a:ext cx="10515600" cy="4204884"/>
          </a:xfrm>
        </p:spPr>
        <p:txBody>
          <a:bodyPr>
            <a:normAutofit lnSpcReduction="10000"/>
          </a:bodyPr>
          <a:lstStyle/>
          <a:p>
            <a:r>
              <a:rPr lang="en-US" dirty="0" smtClean="0"/>
              <a:t>Synthetic HA helps restore the mean median molecular weight of natural HA in the knee.</a:t>
            </a:r>
          </a:p>
          <a:p>
            <a:r>
              <a:rPr lang="en-US" dirty="0" smtClean="0"/>
              <a:t>Higher Mol. Wt. HA provides a better profile of proteoglycan synthesis, joint lubrication and viscoelasticity than Low Mol. Wt. formulations.</a:t>
            </a:r>
          </a:p>
          <a:p>
            <a:r>
              <a:rPr lang="en-US" dirty="0" smtClean="0"/>
              <a:t>HA in OA works in several ways:</a:t>
            </a:r>
          </a:p>
          <a:p>
            <a:pPr lvl="1"/>
            <a:r>
              <a:rPr lang="en-US" dirty="0" smtClean="0"/>
              <a:t>Increases viscosity of articular fluid</a:t>
            </a:r>
          </a:p>
          <a:p>
            <a:pPr lvl="1"/>
            <a:r>
              <a:rPr lang="en-US" dirty="0" smtClean="0"/>
              <a:t>Decreases oxidative stress</a:t>
            </a:r>
          </a:p>
          <a:p>
            <a:pPr lvl="1"/>
            <a:r>
              <a:rPr lang="en-US" dirty="0" smtClean="0"/>
              <a:t>Inhibits phagocytosis</a:t>
            </a:r>
          </a:p>
          <a:p>
            <a:pPr lvl="1"/>
            <a:r>
              <a:rPr lang="en-US" dirty="0" smtClean="0"/>
              <a:t>Reduces pain by inhibiting nociceptors by blocking stretch-activated mechanoreceptors</a:t>
            </a:r>
            <a:endParaRPr lang="en-US" dirty="0"/>
          </a:p>
        </p:txBody>
      </p:sp>
      <p:sp>
        <p:nvSpPr>
          <p:cNvPr id="4" name="Rectangle 3"/>
          <p:cNvSpPr/>
          <p:nvPr/>
        </p:nvSpPr>
        <p:spPr>
          <a:xfrm>
            <a:off x="1416269" y="6002389"/>
            <a:ext cx="10515600" cy="523220"/>
          </a:xfrm>
          <a:prstGeom prst="rect">
            <a:avLst/>
          </a:prstGeom>
        </p:spPr>
        <p:txBody>
          <a:bodyPr wrap="square">
            <a:spAutoFit/>
          </a:bodyPr>
          <a:lstStyle/>
          <a:p>
            <a:r>
              <a:rPr lang="en-US" sz="1400" dirty="0">
                <a:solidFill>
                  <a:srgbClr val="000000"/>
                </a:solidFill>
                <a:latin typeface="Arial" panose="020B0604020202020204" pitchFamily="34" charset="0"/>
                <a:cs typeface="Arial" panose="020B0604020202020204" pitchFamily="34" charset="0"/>
              </a:rPr>
              <a:t>E. C. Rodríguez-</a:t>
            </a:r>
            <a:r>
              <a:rPr lang="en-US" sz="1400" dirty="0" err="1">
                <a:solidFill>
                  <a:srgbClr val="000000"/>
                </a:solidFill>
                <a:latin typeface="Arial" panose="020B0604020202020204" pitchFamily="34" charset="0"/>
                <a:cs typeface="Arial" panose="020B0604020202020204" pitchFamily="34" charset="0"/>
              </a:rPr>
              <a:t>Merchán</a:t>
            </a:r>
            <a:r>
              <a:rPr lang="en-US" sz="1400" dirty="0">
                <a:solidFill>
                  <a:srgbClr val="000000"/>
                </a:solidFill>
                <a:latin typeface="Arial" panose="020B0604020202020204" pitchFamily="34" charset="0"/>
                <a:cs typeface="Arial" panose="020B0604020202020204" pitchFamily="34" charset="0"/>
              </a:rPr>
              <a:t>, P. Gómez-</a:t>
            </a:r>
            <a:r>
              <a:rPr lang="en-US" sz="1400" dirty="0" err="1">
                <a:solidFill>
                  <a:srgbClr val="000000"/>
                </a:solidFill>
                <a:latin typeface="Arial" panose="020B0604020202020204" pitchFamily="34" charset="0"/>
                <a:cs typeface="Arial" panose="020B0604020202020204" pitchFamily="34" charset="0"/>
              </a:rPr>
              <a:t>Cardero</a:t>
            </a:r>
            <a:r>
              <a:rPr lang="en-US" sz="1400" dirty="0">
                <a:solidFill>
                  <a:srgbClr val="000000"/>
                </a:solidFill>
                <a:latin typeface="Arial" panose="020B0604020202020204" pitchFamily="34" charset="0"/>
                <a:cs typeface="Arial" panose="020B0604020202020204" pitchFamily="34" charset="0"/>
              </a:rPr>
              <a:t> (eds.), </a:t>
            </a:r>
            <a:r>
              <a:rPr lang="en-US" sz="1400" i="1" dirty="0">
                <a:solidFill>
                  <a:srgbClr val="000000"/>
                </a:solidFill>
                <a:latin typeface="Arial" panose="020B0604020202020204" pitchFamily="34" charset="0"/>
                <a:cs typeface="Arial" panose="020B0604020202020204" pitchFamily="34" charset="0"/>
              </a:rPr>
              <a:t>Comprehensive Treatment of Knee Osteoarthritis</a:t>
            </a:r>
            <a:r>
              <a:rPr lang="en-US" sz="1400" dirty="0" smtClean="0">
                <a:solidFill>
                  <a:srgbClr val="000000"/>
                </a:solidFill>
                <a:latin typeface="Arial" panose="020B0604020202020204" pitchFamily="34" charset="0"/>
                <a:cs typeface="Arial" panose="020B0604020202020204" pitchFamily="34" charset="0"/>
              </a:rPr>
              <a:t>, May 2020</a:t>
            </a:r>
            <a:endParaRPr lang="en-US" sz="1400" dirty="0">
              <a:solidFill>
                <a:srgbClr val="000000"/>
              </a:solidFill>
              <a:latin typeface="Arial" panose="020B0604020202020204" pitchFamily="34" charset="0"/>
              <a:cs typeface="Arial" panose="020B0604020202020204" pitchFamily="34" charset="0"/>
            </a:endParaRPr>
          </a:p>
          <a:p>
            <a:r>
              <a:rPr lang="en-US" sz="1400" dirty="0">
                <a:solidFill>
                  <a:srgbClr val="0000FF"/>
                </a:solidFill>
                <a:latin typeface="Arial" panose="020B0604020202020204" pitchFamily="34" charset="0"/>
                <a:cs typeface="Arial" panose="020B0604020202020204" pitchFamily="34" charset="0"/>
              </a:rPr>
              <a:t>https://doi.org/10.1007/978-3-030-44492-1_3</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60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Favor of High Molecular Weight HA</a:t>
            </a:r>
            <a:endParaRPr lang="en-US" dirty="0"/>
          </a:p>
        </p:txBody>
      </p:sp>
      <p:sp>
        <p:nvSpPr>
          <p:cNvPr id="3" name="Content Placeholder 2"/>
          <p:cNvSpPr>
            <a:spLocks noGrp="1"/>
          </p:cNvSpPr>
          <p:nvPr>
            <p:ph idx="1"/>
          </p:nvPr>
        </p:nvSpPr>
        <p:spPr>
          <a:xfrm>
            <a:off x="493985" y="1638300"/>
            <a:ext cx="8326165" cy="4656997"/>
          </a:xfrm>
        </p:spPr>
        <p:txBody>
          <a:bodyPr>
            <a:noAutofit/>
          </a:bodyPr>
          <a:lstStyle/>
          <a:p>
            <a:pPr marL="0" indent="0">
              <a:lnSpc>
                <a:spcPct val="100000"/>
              </a:lnSpc>
              <a:buNone/>
            </a:pPr>
            <a:r>
              <a:rPr lang="en-US" sz="2000" dirty="0"/>
              <a:t>A Comparison of Treatment Effects for Nonsurgical Therapies and the Minimum Clinically Important Difference in Knee Osteoarthritis.</a:t>
            </a:r>
            <a:endParaRPr lang="en-US" sz="2000" dirty="0" smtClean="0"/>
          </a:p>
          <a:p>
            <a:pPr>
              <a:lnSpc>
                <a:spcPct val="100000"/>
              </a:lnSpc>
            </a:pPr>
            <a:r>
              <a:rPr lang="en-US" sz="2000" dirty="0" smtClean="0"/>
              <a:t>The </a:t>
            </a:r>
            <a:r>
              <a:rPr lang="en-US" sz="2000" dirty="0"/>
              <a:t>objectives of the present review </a:t>
            </a:r>
            <a:r>
              <a:rPr lang="en-US" sz="2000" dirty="0" smtClean="0"/>
              <a:t>were to compare</a:t>
            </a:r>
          </a:p>
          <a:p>
            <a:pPr lvl="1">
              <a:lnSpc>
                <a:spcPct val="100000"/>
              </a:lnSpc>
            </a:pPr>
            <a:r>
              <a:rPr lang="en-US" sz="1600" dirty="0" smtClean="0"/>
              <a:t>The </a:t>
            </a:r>
            <a:r>
              <a:rPr lang="en-US" sz="1600" dirty="0"/>
              <a:t>MCIDs for pain assessments used among guidelines and meta-analyses investigating different nonsurgical therapies for knee osteoarthritis </a:t>
            </a:r>
            <a:endParaRPr lang="en-US" sz="1600" dirty="0" smtClean="0"/>
          </a:p>
          <a:p>
            <a:pPr lvl="1">
              <a:lnSpc>
                <a:spcPct val="100000"/>
              </a:lnSpc>
            </a:pPr>
            <a:r>
              <a:rPr lang="en-US" sz="1600" dirty="0" smtClean="0"/>
              <a:t>The effect </a:t>
            </a:r>
            <a:r>
              <a:rPr lang="en-US" sz="1600" dirty="0"/>
              <a:t>estimates of different nonsurgical interventions against a single commonly-utilized MCID threshold.</a:t>
            </a:r>
          </a:p>
          <a:p>
            <a:pPr>
              <a:lnSpc>
                <a:spcPct val="100000"/>
              </a:lnSpc>
            </a:pPr>
            <a:r>
              <a:rPr lang="en-US" sz="2000" dirty="0"/>
              <a:t>This analysis demonstrated that intra-articular hyaluronic acid, intra-articular corticosteroids, and acetaminophen all had relatively larger effect sizes than topical nonsteroidal anti-inflammatory drugs (NSAIDs). </a:t>
            </a:r>
            <a:endParaRPr lang="en-US" sz="2000" dirty="0" smtClean="0"/>
          </a:p>
          <a:p>
            <a:pPr>
              <a:lnSpc>
                <a:spcPct val="100000"/>
              </a:lnSpc>
            </a:pPr>
            <a:r>
              <a:rPr lang="en-US" sz="2000" dirty="0" smtClean="0">
                <a:solidFill>
                  <a:srgbClr val="FF0000"/>
                </a:solidFill>
              </a:rPr>
              <a:t>Higher-molecular-weight </a:t>
            </a:r>
            <a:r>
              <a:rPr lang="en-US" sz="2000" dirty="0">
                <a:solidFill>
                  <a:srgbClr val="FF0000"/>
                </a:solidFill>
              </a:rPr>
              <a:t>intra-articular hyaluronic acid had a greater relative effect compared with both non-selective and </a:t>
            </a:r>
            <a:r>
              <a:rPr lang="en-US" sz="2000" dirty="0" smtClean="0">
                <a:solidFill>
                  <a:srgbClr val="FF0000"/>
                </a:solidFill>
              </a:rPr>
              <a:t>COX-2s NSAIDs</a:t>
            </a:r>
            <a:r>
              <a:rPr lang="en-US" sz="2000" dirty="0"/>
              <a:t>.</a:t>
            </a:r>
          </a:p>
          <a:p>
            <a:pPr>
              <a:lnSpc>
                <a:spcPct val="100000"/>
              </a:lnSpc>
            </a:pPr>
            <a:endParaRPr lang="en-US" sz="2000" dirty="0"/>
          </a:p>
        </p:txBody>
      </p:sp>
      <p:pic>
        <p:nvPicPr>
          <p:cNvPr id="4" name="Picture 3"/>
          <p:cNvPicPr>
            <a:picLocks noChangeAspect="1"/>
          </p:cNvPicPr>
          <p:nvPr/>
        </p:nvPicPr>
        <p:blipFill>
          <a:blip r:embed="rId2"/>
          <a:stretch>
            <a:fillRect/>
          </a:stretch>
        </p:blipFill>
        <p:spPr>
          <a:xfrm rot="20811746">
            <a:off x="8759451" y="1972834"/>
            <a:ext cx="2750704" cy="3684051"/>
          </a:xfrm>
          <a:prstGeom prst="rect">
            <a:avLst/>
          </a:prstGeom>
          <a:ln>
            <a:noFill/>
          </a:ln>
          <a:effectLst>
            <a:outerShdw blurRad="177800" dist="88900" dir="2700000" algn="ctr" rotWithShape="0">
              <a:schemeClr val="tx1">
                <a:lumMod val="50000"/>
                <a:lumOff val="50000"/>
                <a:alpha val="65000"/>
              </a:schemeClr>
            </a:outerShdw>
          </a:effectLst>
        </p:spPr>
      </p:pic>
      <p:sp>
        <p:nvSpPr>
          <p:cNvPr id="5" name="TextBox 4"/>
          <p:cNvSpPr txBox="1"/>
          <p:nvPr/>
        </p:nvSpPr>
        <p:spPr>
          <a:xfrm>
            <a:off x="2343807" y="6295297"/>
            <a:ext cx="7083799" cy="369332"/>
          </a:xfrm>
          <a:prstGeom prst="rect">
            <a:avLst/>
          </a:prstGeom>
          <a:noFill/>
        </p:spPr>
        <p:txBody>
          <a:bodyPr wrap="none" rtlCol="0">
            <a:spAutoFit/>
          </a:bodyPr>
          <a:lstStyle/>
          <a:p>
            <a:r>
              <a:rPr lang="pt-BR" dirty="0" smtClean="0"/>
              <a:t>Concoff et al. JBJS </a:t>
            </a:r>
            <a:r>
              <a:rPr lang="pt-BR" dirty="0"/>
              <a:t>Rev. 2019 Aug;7(8):e5. doi: 10.2106/JBJS.RVW.18.00150</a:t>
            </a:r>
            <a:endParaRPr lang="en-US" dirty="0"/>
          </a:p>
        </p:txBody>
      </p:sp>
    </p:spTree>
    <p:extLst>
      <p:ext uri="{BB962C8B-B14F-4D97-AF65-F5344CB8AC3E}">
        <p14:creationId xmlns:p14="http://schemas.microsoft.com/office/powerpoint/2010/main" val="126908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AANA Response to Anthem - 2017</a:t>
            </a:r>
            <a:endParaRPr lang="en-US" dirty="0"/>
          </a:p>
        </p:txBody>
      </p:sp>
      <p:sp>
        <p:nvSpPr>
          <p:cNvPr id="3" name="Content Placeholder 2"/>
          <p:cNvSpPr>
            <a:spLocks noGrp="1"/>
          </p:cNvSpPr>
          <p:nvPr>
            <p:ph idx="1"/>
          </p:nvPr>
        </p:nvSpPr>
        <p:spPr>
          <a:xfrm>
            <a:off x="838202" y="1704975"/>
            <a:ext cx="6700343" cy="4590322"/>
          </a:xfrm>
        </p:spPr>
        <p:txBody>
          <a:bodyPr>
            <a:normAutofit fontScale="47500" lnSpcReduction="20000"/>
          </a:bodyPr>
          <a:lstStyle/>
          <a:p>
            <a:pPr marL="0" indent="0">
              <a:lnSpc>
                <a:spcPct val="120000"/>
              </a:lnSpc>
              <a:buNone/>
            </a:pPr>
            <a:r>
              <a:rPr lang="en-US" sz="3800" dirty="0"/>
              <a:t>The purpose of this letter </a:t>
            </a:r>
            <a:r>
              <a:rPr lang="en-US" sz="3800" dirty="0" smtClean="0"/>
              <a:t>was </a:t>
            </a:r>
            <a:r>
              <a:rPr lang="en-US" sz="3800" dirty="0"/>
              <a:t>to address negative payment decisions related to the use of high molecular weight hyaluronic acid (HMWHA) based upon the American Academy of Orthopedic Surgeon’s (AAOS) Clinical Practice Guidelines (CPG) and Appropriate Use Criteria (AUC) published in 2013. </a:t>
            </a:r>
          </a:p>
          <a:p>
            <a:pPr marL="0" indent="0">
              <a:lnSpc>
                <a:spcPct val="120000"/>
              </a:lnSpc>
              <a:buNone/>
            </a:pPr>
            <a:r>
              <a:rPr lang="en-US" sz="3800" dirty="0" smtClean="0"/>
              <a:t>Multiple </a:t>
            </a:r>
            <a:r>
              <a:rPr lang="en-US" sz="3800" dirty="0"/>
              <a:t>published studies confirm that the “effect size” of HMWHA is effective in the treatment of mild to moderate OA. </a:t>
            </a:r>
          </a:p>
          <a:p>
            <a:pPr marL="0" indent="0">
              <a:lnSpc>
                <a:spcPct val="120000"/>
              </a:lnSpc>
              <a:buNone/>
            </a:pPr>
            <a:r>
              <a:rPr lang="en-US" sz="3800" dirty="0" smtClean="0"/>
              <a:t>The </a:t>
            </a:r>
            <a:r>
              <a:rPr lang="en-US" sz="3800" dirty="0"/>
              <a:t>conclusions drawn in these reviews were that </a:t>
            </a:r>
            <a:endParaRPr lang="en-US" sz="3800" dirty="0" smtClean="0"/>
          </a:p>
          <a:p>
            <a:pPr>
              <a:lnSpc>
                <a:spcPct val="120000"/>
              </a:lnSpc>
            </a:pPr>
            <a:r>
              <a:rPr lang="en-US" sz="3800" dirty="0" smtClean="0"/>
              <a:t>HA </a:t>
            </a:r>
            <a:r>
              <a:rPr lang="en-US" sz="3800" dirty="0"/>
              <a:t>provided clinical improvement in pain and function compared to all other modalities up to 26 </a:t>
            </a:r>
            <a:r>
              <a:rPr lang="en-US" sz="3800" dirty="0" smtClean="0"/>
              <a:t>weeks</a:t>
            </a:r>
          </a:p>
          <a:p>
            <a:pPr>
              <a:lnSpc>
                <a:spcPct val="120000"/>
              </a:lnSpc>
            </a:pPr>
            <a:r>
              <a:rPr lang="en-US" sz="3800" dirty="0" smtClean="0"/>
              <a:t>HA </a:t>
            </a:r>
            <a:r>
              <a:rPr lang="en-US" sz="3800" dirty="0"/>
              <a:t>had </a:t>
            </a:r>
            <a:r>
              <a:rPr lang="en-US" sz="3800" dirty="0" smtClean="0"/>
              <a:t>larger </a:t>
            </a:r>
            <a:r>
              <a:rPr lang="en-US" sz="3800" dirty="0"/>
              <a:t>treatment effects between 4 and 26 weeks for pain and function compared to pre-injection values. </a:t>
            </a:r>
            <a:endParaRPr lang="en-US" sz="3800" dirty="0" smtClean="0"/>
          </a:p>
          <a:p>
            <a:pPr>
              <a:lnSpc>
                <a:spcPct val="120000"/>
              </a:lnSpc>
            </a:pPr>
            <a:r>
              <a:rPr lang="en-US" sz="3800" dirty="0" smtClean="0"/>
              <a:t>The </a:t>
            </a:r>
            <a:r>
              <a:rPr lang="en-US" sz="3800" dirty="0"/>
              <a:t>overall conclusion was that the most efficacious treatment modality was </a:t>
            </a:r>
            <a:r>
              <a:rPr lang="en-US" sz="3800" dirty="0" smtClean="0"/>
              <a:t>HMWHA</a:t>
            </a:r>
            <a:r>
              <a:rPr lang="en-US" sz="3800" dirty="0"/>
              <a:t>. </a:t>
            </a:r>
          </a:p>
          <a:p>
            <a:pPr marL="0" indent="0">
              <a:buNone/>
            </a:pPr>
            <a:endParaRPr lang="en-US" dirty="0"/>
          </a:p>
        </p:txBody>
      </p:sp>
      <p:pic>
        <p:nvPicPr>
          <p:cNvPr id="4" name="Content Placeholder 3"/>
          <p:cNvPicPr>
            <a:picLocks noChangeAspect="1"/>
          </p:cNvPicPr>
          <p:nvPr/>
        </p:nvPicPr>
        <p:blipFill>
          <a:blip r:embed="rId3"/>
          <a:stretch>
            <a:fillRect/>
          </a:stretch>
        </p:blipFill>
        <p:spPr>
          <a:xfrm rot="21071355">
            <a:off x="7867940" y="1608333"/>
            <a:ext cx="3517660" cy="4572000"/>
          </a:xfrm>
          <a:prstGeom prst="rect">
            <a:avLst/>
          </a:prstGeom>
          <a:effectLst>
            <a:outerShdw blurRad="177800" dist="88900" dir="2700000" algn="tl" rotWithShape="0">
              <a:schemeClr val="tx1">
                <a:lumMod val="50000"/>
                <a:lumOff val="50000"/>
                <a:alpha val="65000"/>
              </a:schemeClr>
            </a:outerShdw>
          </a:effectLst>
        </p:spPr>
      </p:pic>
    </p:spTree>
    <p:extLst>
      <p:ext uri="{BB962C8B-B14F-4D97-AF65-F5344CB8AC3E}">
        <p14:creationId xmlns:p14="http://schemas.microsoft.com/office/powerpoint/2010/main" val="3302924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Hyaluronic Acid Injections on Utilization of</a:t>
            </a:r>
            <a:br>
              <a:rPr lang="en-US" dirty="0"/>
            </a:br>
            <a:r>
              <a:rPr lang="en-US" dirty="0"/>
              <a:t>Pain Management Medications</a:t>
            </a:r>
          </a:p>
        </p:txBody>
      </p:sp>
      <p:sp>
        <p:nvSpPr>
          <p:cNvPr id="3" name="Content Placeholder 2"/>
          <p:cNvSpPr>
            <a:spLocks noGrp="1"/>
          </p:cNvSpPr>
          <p:nvPr>
            <p:ph idx="1"/>
          </p:nvPr>
        </p:nvSpPr>
        <p:spPr>
          <a:xfrm>
            <a:off x="838201" y="1782406"/>
            <a:ext cx="7572374" cy="4560227"/>
          </a:xfrm>
        </p:spPr>
        <p:txBody>
          <a:bodyPr>
            <a:noAutofit/>
          </a:bodyPr>
          <a:lstStyle/>
          <a:p>
            <a:pPr marL="0">
              <a:lnSpc>
                <a:spcPct val="100000"/>
              </a:lnSpc>
              <a:spcBef>
                <a:spcPts val="0"/>
              </a:spcBef>
            </a:pPr>
            <a:r>
              <a:rPr lang="en-US" sz="2600" dirty="0" smtClean="0"/>
              <a:t>Retrospective </a:t>
            </a:r>
            <a:r>
              <a:rPr lang="en-US" sz="2600" dirty="0"/>
              <a:t>pre-post design utilizing Truven </a:t>
            </a:r>
            <a:r>
              <a:rPr lang="en-US" sz="2600" dirty="0" err="1"/>
              <a:t>Marketscan</a:t>
            </a:r>
            <a:r>
              <a:rPr lang="en-US" sz="2600" dirty="0"/>
              <a:t> Commercial Claims and Encounters data from 2004 to 2011</a:t>
            </a:r>
            <a:r>
              <a:rPr lang="en-US" sz="2600" dirty="0" smtClean="0"/>
              <a:t>. </a:t>
            </a:r>
            <a:endParaRPr lang="en-US" sz="2600" dirty="0"/>
          </a:p>
          <a:p>
            <a:pPr marL="0">
              <a:lnSpc>
                <a:spcPct val="100000"/>
              </a:lnSpc>
              <a:spcBef>
                <a:spcPts val="0"/>
              </a:spcBef>
            </a:pPr>
            <a:r>
              <a:rPr lang="en-US" sz="2600" dirty="0"/>
              <a:t>Utilizations of </a:t>
            </a:r>
            <a:r>
              <a:rPr lang="en-US" sz="2600" dirty="0" smtClean="0"/>
              <a:t>NSAIDs</a:t>
            </a:r>
            <a:r>
              <a:rPr lang="en-US" sz="2600" dirty="0"/>
              <a:t>, </a:t>
            </a:r>
            <a:r>
              <a:rPr lang="en-US" sz="2600" dirty="0" smtClean="0"/>
              <a:t>IACS, </a:t>
            </a:r>
            <a:r>
              <a:rPr lang="en-US" sz="2600" dirty="0"/>
              <a:t>and opioids in the 6-month pre- and post periods were assessed.</a:t>
            </a:r>
          </a:p>
          <a:p>
            <a:pPr marL="0">
              <a:lnSpc>
                <a:spcPct val="100000"/>
              </a:lnSpc>
              <a:spcBef>
                <a:spcPts val="0"/>
              </a:spcBef>
            </a:pPr>
            <a:r>
              <a:rPr lang="en-US" sz="2600" dirty="0" smtClean="0"/>
              <a:t>There </a:t>
            </a:r>
            <a:r>
              <a:rPr lang="en-US" sz="2600" dirty="0"/>
              <a:t>were </a:t>
            </a:r>
            <a:r>
              <a:rPr lang="en-US" sz="2600" dirty="0" smtClean="0"/>
              <a:t>decreases </a:t>
            </a:r>
            <a:r>
              <a:rPr lang="en-US" sz="2600" dirty="0"/>
              <a:t>in the utilization of NSAIDs and </a:t>
            </a:r>
            <a:r>
              <a:rPr lang="en-US" sz="2600" dirty="0" smtClean="0"/>
              <a:t>IACS during </a:t>
            </a:r>
            <a:r>
              <a:rPr lang="en-US" sz="2600" dirty="0"/>
              <a:t>the post period (P &lt;.001</a:t>
            </a:r>
            <a:r>
              <a:rPr lang="en-US" sz="2600" dirty="0" smtClean="0"/>
              <a:t>) </a:t>
            </a:r>
          </a:p>
          <a:p>
            <a:pPr marL="0">
              <a:lnSpc>
                <a:spcPct val="100000"/>
              </a:lnSpc>
              <a:spcBef>
                <a:spcPts val="0"/>
              </a:spcBef>
            </a:pPr>
            <a:r>
              <a:rPr lang="en-US" sz="2600" dirty="0" smtClean="0"/>
              <a:t>The </a:t>
            </a:r>
            <a:r>
              <a:rPr lang="en-US" sz="2600" dirty="0"/>
              <a:t>number of patients getting any opioid prescriptions reduced significantly during the post period (P &lt;.001</a:t>
            </a:r>
            <a:r>
              <a:rPr lang="en-US" sz="2600" dirty="0" smtClean="0"/>
              <a:t>)</a:t>
            </a:r>
            <a:endParaRPr lang="en-US" sz="2600" dirty="0"/>
          </a:p>
        </p:txBody>
      </p:sp>
      <p:sp>
        <p:nvSpPr>
          <p:cNvPr id="4" name="TextBox 1"/>
          <p:cNvSpPr txBox="1">
            <a:spLocks noChangeArrowheads="1"/>
          </p:cNvSpPr>
          <p:nvPr/>
        </p:nvSpPr>
        <p:spPr bwMode="auto">
          <a:xfrm>
            <a:off x="4064877" y="6420106"/>
            <a:ext cx="41857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r>
              <a:rPr lang="en-US" sz="1100" dirty="0">
                <a:solidFill>
                  <a:schemeClr val="accent1"/>
                </a:solidFill>
                <a:latin typeface="+mn-lt"/>
              </a:rPr>
              <a:t>Louis F. McIntyre, </a:t>
            </a:r>
            <a:r>
              <a:rPr lang="en-US" sz="1100" dirty="0" smtClean="0">
                <a:solidFill>
                  <a:schemeClr val="accent1"/>
                </a:solidFill>
                <a:latin typeface="+mn-lt"/>
              </a:rPr>
              <a:t>MD et. al. </a:t>
            </a:r>
            <a:r>
              <a:rPr lang="en-US" sz="1100" i="1" dirty="0" smtClean="0">
                <a:solidFill>
                  <a:schemeClr val="accent1"/>
                </a:solidFill>
                <a:latin typeface="+mn-lt"/>
              </a:rPr>
              <a:t>Am </a:t>
            </a:r>
            <a:r>
              <a:rPr lang="en-US" sz="1100" i="1" dirty="0">
                <a:solidFill>
                  <a:schemeClr val="accent1"/>
                </a:solidFill>
                <a:latin typeface="+mn-lt"/>
              </a:rPr>
              <a:t>J Pharm Benefits. 2017;9(6):195-199</a:t>
            </a:r>
            <a:endParaRPr lang="en-US" sz="1100" dirty="0">
              <a:solidFill>
                <a:schemeClr val="accent1"/>
              </a:solidFill>
              <a:latin typeface="+mn-lt"/>
            </a:endParaRPr>
          </a:p>
        </p:txBody>
      </p:sp>
      <p:pic>
        <p:nvPicPr>
          <p:cNvPr id="5" name="Picture 4"/>
          <p:cNvPicPr>
            <a:picLocks noChangeAspect="1"/>
          </p:cNvPicPr>
          <p:nvPr/>
        </p:nvPicPr>
        <p:blipFill>
          <a:blip r:embed="rId2"/>
          <a:stretch>
            <a:fillRect/>
          </a:stretch>
        </p:blipFill>
        <p:spPr>
          <a:xfrm rot="20764355">
            <a:off x="8692162" y="1970550"/>
            <a:ext cx="2823682" cy="4013791"/>
          </a:xfrm>
          <a:prstGeom prst="rect">
            <a:avLst/>
          </a:prstGeom>
          <a:effectLst>
            <a:outerShdw blurRad="177800" dist="88900" dir="2700000" algn="ctr" rotWithShape="0">
              <a:schemeClr val="tx1">
                <a:lumMod val="50000"/>
                <a:lumOff val="50000"/>
                <a:alpha val="65000"/>
              </a:schemeClr>
            </a:outerShdw>
          </a:effectLst>
        </p:spPr>
      </p:pic>
    </p:spTree>
    <p:extLst>
      <p:ext uri="{BB962C8B-B14F-4D97-AF65-F5344CB8AC3E}">
        <p14:creationId xmlns:p14="http://schemas.microsoft.com/office/powerpoint/2010/main" val="858663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HASTE </a:t>
            </a:r>
            <a:r>
              <a:rPr lang="en-US" dirty="0" smtClean="0"/>
              <a:t/>
            </a:r>
            <a:br>
              <a:rPr lang="en-US" dirty="0" smtClean="0"/>
            </a:br>
            <a:r>
              <a:rPr lang="en-US" dirty="0" smtClean="0"/>
              <a:t>(</a:t>
            </a:r>
            <a:r>
              <a:rPr lang="en-US" b="1" dirty="0" smtClean="0"/>
              <a:t>H</a:t>
            </a:r>
            <a:r>
              <a:rPr lang="en-US" dirty="0" smtClean="0"/>
              <a:t>yaluronic </a:t>
            </a:r>
            <a:r>
              <a:rPr lang="en-US" b="1" dirty="0" smtClean="0"/>
              <a:t>A</a:t>
            </a:r>
            <a:r>
              <a:rPr lang="en-US" dirty="0" smtClean="0"/>
              <a:t>cid versus </a:t>
            </a:r>
            <a:r>
              <a:rPr lang="en-US" b="1" dirty="0" err="1" smtClean="0"/>
              <a:t>STE</a:t>
            </a:r>
            <a:r>
              <a:rPr lang="en-US" dirty="0" err="1" smtClean="0"/>
              <a:t>roids</a:t>
            </a:r>
            <a:r>
              <a:rPr lang="en-US" dirty="0" smtClean="0"/>
              <a:t>)</a:t>
            </a:r>
            <a:endParaRPr lang="en-US" dirty="0"/>
          </a:p>
        </p:txBody>
      </p:sp>
      <p:sp>
        <p:nvSpPr>
          <p:cNvPr id="6" name="Content Placeholder 5"/>
          <p:cNvSpPr>
            <a:spLocks noGrp="1"/>
          </p:cNvSpPr>
          <p:nvPr>
            <p:ph idx="1"/>
          </p:nvPr>
        </p:nvSpPr>
        <p:spPr>
          <a:xfrm>
            <a:off x="838202" y="1943959"/>
            <a:ext cx="6970984" cy="4351338"/>
          </a:xfrm>
        </p:spPr>
        <p:txBody>
          <a:bodyPr>
            <a:normAutofit fontScale="70000" lnSpcReduction="20000"/>
          </a:bodyPr>
          <a:lstStyle/>
          <a:p>
            <a:pPr marL="0" indent="0">
              <a:buNone/>
            </a:pPr>
            <a:r>
              <a:rPr lang="en-US" sz="3400" dirty="0"/>
              <a:t>A comparison of 4-year total medical care costs, adverse outcomes, and </a:t>
            </a:r>
            <a:r>
              <a:rPr lang="en-US" sz="3400" dirty="0" smtClean="0"/>
              <a:t>opioid/analgesic </a:t>
            </a:r>
            <a:r>
              <a:rPr lang="en-US" sz="3400" dirty="0"/>
              <a:t>use for </a:t>
            </a:r>
            <a:r>
              <a:rPr lang="en-US" sz="3400" dirty="0" smtClean="0"/>
              <a:t>3 knee </a:t>
            </a:r>
            <a:r>
              <a:rPr lang="en-US" sz="3400" dirty="0"/>
              <a:t>osteoarthritis pain treatments: </a:t>
            </a:r>
            <a:r>
              <a:rPr lang="en-US" sz="3400" dirty="0" smtClean="0"/>
              <a:t>IAHA,IACS, </a:t>
            </a:r>
            <a:r>
              <a:rPr lang="en-US" sz="3400"/>
              <a:t>and </a:t>
            </a:r>
            <a:r>
              <a:rPr lang="en-US" sz="3400" smtClean="0"/>
              <a:t>KA.</a:t>
            </a:r>
            <a:endParaRPr lang="en-US" sz="3400" dirty="0"/>
          </a:p>
          <a:p>
            <a:r>
              <a:rPr lang="en-US" dirty="0"/>
              <a:t>Adjusted costs for all care were lower in the HA only group versus the CS only and TKA/UKA only group</a:t>
            </a:r>
          </a:p>
          <a:p>
            <a:r>
              <a:rPr lang="en-US" dirty="0"/>
              <a:t>Proportionately fewer adverse events were documented in the HA group versus the CS or TKA/UKA only groups</a:t>
            </a:r>
          </a:p>
          <a:p>
            <a:r>
              <a:rPr lang="en-US" dirty="0"/>
              <a:t>Costs associated with adverse events were lower in the HA only group versus CS or TKA/UKA only</a:t>
            </a:r>
          </a:p>
          <a:p>
            <a:r>
              <a:rPr lang="en-US" dirty="0"/>
              <a:t>Opioid and painkiller use and cost of use was lower in the HA group versus the CS group</a:t>
            </a:r>
          </a:p>
          <a:p>
            <a:pPr marL="0" indent="0">
              <a:lnSpc>
                <a:spcPct val="120000"/>
              </a:lnSpc>
              <a:spcBef>
                <a:spcPts val="0"/>
              </a:spcBef>
              <a:buNone/>
            </a:pPr>
            <a:endParaRPr lang="en-US" sz="2000" i="1" dirty="0" smtClean="0"/>
          </a:p>
          <a:p>
            <a:pPr marL="0" indent="0">
              <a:lnSpc>
                <a:spcPct val="120000"/>
              </a:lnSpc>
              <a:spcBef>
                <a:spcPts val="0"/>
              </a:spcBef>
              <a:buNone/>
            </a:pPr>
            <a:r>
              <a:rPr lang="en-US" sz="2000" i="1" dirty="0" smtClean="0"/>
              <a:t>Mackowiak </a:t>
            </a:r>
            <a:r>
              <a:rPr lang="en-US" sz="2000" i="1" dirty="0"/>
              <a:t>J, Jones JT, </a:t>
            </a:r>
            <a:r>
              <a:rPr lang="en-US" sz="2000" i="1" dirty="0" err="1"/>
              <a:t>Dasa</a:t>
            </a:r>
            <a:r>
              <a:rPr lang="en-US" sz="2000" i="1" dirty="0"/>
              <a:t> V</a:t>
            </a:r>
            <a:r>
              <a:rPr lang="en-US" sz="2000" i="1" dirty="0" smtClean="0"/>
              <a:t>, Seminars </a:t>
            </a:r>
            <a:r>
              <a:rPr lang="en-US" sz="2000" i="1" dirty="0"/>
              <a:t>in Arthritis and Rheumatism</a:t>
            </a:r>
          </a:p>
          <a:p>
            <a:pPr marL="0" indent="0">
              <a:lnSpc>
                <a:spcPct val="120000"/>
              </a:lnSpc>
              <a:spcBef>
                <a:spcPts val="0"/>
              </a:spcBef>
              <a:buNone/>
            </a:pPr>
            <a:r>
              <a:rPr lang="en-US" sz="2000" i="1" dirty="0">
                <a:hlinkClick r:id="rId2"/>
              </a:rPr>
              <a:t>https://</a:t>
            </a:r>
            <a:r>
              <a:rPr lang="en-US" sz="2000" i="1" dirty="0" smtClean="0">
                <a:hlinkClick r:id="rId2"/>
              </a:rPr>
              <a:t>doi.org/10.1016/j.semarthrit.2020.01.003</a:t>
            </a:r>
            <a:endParaRPr lang="en-US" sz="2600" i="1" dirty="0"/>
          </a:p>
        </p:txBody>
      </p:sp>
      <p:pic>
        <p:nvPicPr>
          <p:cNvPr id="4" name="Picture 3"/>
          <p:cNvPicPr>
            <a:picLocks noChangeAspect="1"/>
          </p:cNvPicPr>
          <p:nvPr/>
        </p:nvPicPr>
        <p:blipFill>
          <a:blip r:embed="rId3"/>
          <a:stretch>
            <a:fillRect/>
          </a:stretch>
        </p:blipFill>
        <p:spPr>
          <a:xfrm rot="20811930">
            <a:off x="8009752" y="1423834"/>
            <a:ext cx="3505407" cy="4532469"/>
          </a:xfrm>
          <a:prstGeom prst="rect">
            <a:avLst/>
          </a:prstGeom>
          <a:effectLst>
            <a:outerShdw blurRad="177800" dist="88900" dir="2700000" algn="tl" rotWithShape="0">
              <a:schemeClr val="tx1">
                <a:lumMod val="50000"/>
                <a:lumOff val="50000"/>
                <a:alpha val="65000"/>
              </a:schemeClr>
            </a:outerShdw>
          </a:effectLst>
        </p:spPr>
      </p:pic>
    </p:spTree>
    <p:extLst>
      <p:ext uri="{BB962C8B-B14F-4D97-AF65-F5344CB8AC3E}">
        <p14:creationId xmlns:p14="http://schemas.microsoft.com/office/powerpoint/2010/main" val="472909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Learning Objectives:</a:t>
            </a:r>
            <a:endParaRPr lang="en-US" dirty="0"/>
          </a:p>
        </p:txBody>
      </p:sp>
      <p:sp>
        <p:nvSpPr>
          <p:cNvPr id="3" name="Content Placeholder 2">
            <a:extLst>
              <a:ext uri="{FF2B5EF4-FFF2-40B4-BE49-F238E27FC236}">
                <a16:creationId xmlns:a16="http://schemas.microsoft.com/office/drawing/2014/main" id="{20799035-3E71-0340-84AC-1C33C7798C34}"/>
              </a:ext>
            </a:extLst>
          </p:cNvPr>
          <p:cNvSpPr>
            <a:spLocks noGrp="1"/>
          </p:cNvSpPr>
          <p:nvPr>
            <p:ph idx="1"/>
          </p:nvPr>
        </p:nvSpPr>
        <p:spPr>
          <a:xfrm>
            <a:off x="360218" y="1943959"/>
            <a:ext cx="11517746" cy="4351338"/>
          </a:xfrm>
        </p:spPr>
        <p:txBody>
          <a:bodyPr>
            <a:normAutofit fontScale="77500" lnSpcReduction="20000"/>
          </a:bodyPr>
          <a:lstStyle/>
          <a:p>
            <a:pPr>
              <a:lnSpc>
                <a:spcPct val="120000"/>
              </a:lnSpc>
            </a:pPr>
            <a:r>
              <a:rPr lang="en-US" dirty="0" smtClean="0"/>
              <a:t>Identify patient and treatment factors that predict a favorable response to HA </a:t>
            </a:r>
          </a:p>
          <a:p>
            <a:pPr>
              <a:lnSpc>
                <a:spcPct val="120000"/>
              </a:lnSpc>
            </a:pPr>
            <a:r>
              <a:rPr lang="en-US" dirty="0" smtClean="0"/>
              <a:t>Differentiate between available intra-articular treatment options for OA Knee</a:t>
            </a:r>
          </a:p>
          <a:p>
            <a:pPr>
              <a:lnSpc>
                <a:spcPct val="120000"/>
              </a:lnSpc>
            </a:pPr>
            <a:r>
              <a:rPr lang="en-US" dirty="0" smtClean="0"/>
              <a:t>Articulate newer clinical evidence on the use and efficacy of High Molecular weight HA</a:t>
            </a:r>
          </a:p>
          <a:p>
            <a:pPr>
              <a:lnSpc>
                <a:spcPct val="120000"/>
              </a:lnSpc>
            </a:pPr>
            <a:r>
              <a:rPr lang="en-US" dirty="0" smtClean="0"/>
              <a:t>Deepen the understanding for hyaluronic acid’s (HA) placement in the treatment algorithm of knee OA</a:t>
            </a:r>
          </a:p>
          <a:p>
            <a:pPr>
              <a:lnSpc>
                <a:spcPct val="120000"/>
              </a:lnSpc>
            </a:pPr>
            <a:r>
              <a:rPr lang="en-US" dirty="0" smtClean="0"/>
              <a:t>Highlight the Biological and possible disease modifying effects of HA</a:t>
            </a:r>
          </a:p>
          <a:p>
            <a:pPr>
              <a:lnSpc>
                <a:spcPct val="120000"/>
              </a:lnSpc>
            </a:pPr>
            <a:r>
              <a:rPr lang="en-US" dirty="0" smtClean="0"/>
              <a:t>Discover insights regarding HA’s mechanism of action</a:t>
            </a:r>
          </a:p>
          <a:p>
            <a:pPr>
              <a:lnSpc>
                <a:spcPct val="120000"/>
              </a:lnSpc>
            </a:pPr>
            <a:r>
              <a:rPr lang="en-US" dirty="0" smtClean="0"/>
              <a:t>Discover new disease modifying treatment options </a:t>
            </a:r>
          </a:p>
          <a:p>
            <a:pPr>
              <a:lnSpc>
                <a:spcPct val="120000"/>
              </a:lnSpc>
            </a:pPr>
            <a:r>
              <a:rPr lang="en-US" dirty="0"/>
              <a:t>R</a:t>
            </a:r>
            <a:r>
              <a:rPr lang="en-US" dirty="0" smtClean="0"/>
              <a:t>eassessing </a:t>
            </a:r>
            <a:r>
              <a:rPr lang="en-US" dirty="0"/>
              <a:t>our treatment of </a:t>
            </a:r>
            <a:r>
              <a:rPr lang="en-US" dirty="0" smtClean="0"/>
              <a:t>OA Knee in the post COVID-19 Pandemic era</a:t>
            </a:r>
            <a:endParaRPr lang="en-US" dirty="0"/>
          </a:p>
        </p:txBody>
      </p:sp>
    </p:spTree>
    <p:extLst>
      <p:ext uri="{BB962C8B-B14F-4D97-AF65-F5344CB8AC3E}">
        <p14:creationId xmlns:p14="http://schemas.microsoft.com/office/powerpoint/2010/main" val="3964180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2720"/>
            <a:ext cx="10515600" cy="925791"/>
          </a:xfrm>
        </p:spPr>
        <p:txBody>
          <a:bodyPr>
            <a:noAutofit/>
          </a:bodyPr>
          <a:lstStyle/>
          <a:p>
            <a:r>
              <a:rPr lang="en-US" sz="2400" dirty="0" smtClean="0"/>
              <a:t>Non-operative </a:t>
            </a:r>
            <a:r>
              <a:rPr lang="en-US" sz="2400" dirty="0"/>
              <a:t>Treatments for Knee Osteoarthritis: An Evaluation of Treatment Characteristics and the Intra-Articular Placebo Effect</a:t>
            </a:r>
            <a:br>
              <a:rPr lang="en-US" sz="2400" dirty="0"/>
            </a:br>
            <a:r>
              <a:rPr lang="en-US" sz="2400" dirty="0"/>
              <a:t>A Systematic Review</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8200" y="2206457"/>
            <a:ext cx="9546246" cy="4049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838200" y="6256408"/>
            <a:ext cx="3842288" cy="276999"/>
          </a:xfrm>
          <a:prstGeom prst="rect">
            <a:avLst/>
          </a:prstGeom>
        </p:spPr>
        <p:txBody>
          <a:bodyPr wrap="square">
            <a:spAutoFit/>
          </a:bodyPr>
          <a:lstStyle/>
          <a:p>
            <a:r>
              <a:rPr lang="sv-SE" sz="1200" dirty="0">
                <a:cs typeface="Arial" panose="020B0604020202020204" pitchFamily="34" charset="0"/>
              </a:rPr>
              <a:t>Vannabouathong C, et </a:t>
            </a:r>
            <a:r>
              <a:rPr lang="sv-SE" sz="1200" dirty="0" smtClean="0">
                <a:cs typeface="Arial" panose="020B0604020202020204" pitchFamily="34" charset="0"/>
              </a:rPr>
              <a:t>al </a:t>
            </a:r>
            <a:r>
              <a:rPr lang="sv-SE" sz="1200" i="1" dirty="0" smtClean="0">
                <a:cs typeface="Arial" panose="020B0604020202020204" pitchFamily="34" charset="0"/>
              </a:rPr>
              <a:t>J </a:t>
            </a:r>
            <a:r>
              <a:rPr lang="sv-SE" sz="1200" i="1" dirty="0">
                <a:cs typeface="Arial" panose="020B0604020202020204" pitchFamily="34" charset="0"/>
              </a:rPr>
              <a:t>Bone Joint Surg Rev </a:t>
            </a:r>
            <a:r>
              <a:rPr lang="sv-SE" sz="1200" dirty="0">
                <a:cs typeface="Arial" panose="020B0604020202020204" pitchFamily="34" charset="0"/>
              </a:rPr>
              <a:t>2018;6:e5.</a:t>
            </a:r>
            <a:endParaRPr lang="en-US" altLang="en-US" sz="1200" dirty="0">
              <a:cs typeface="Arial" panose="020B0604020202020204" pitchFamily="34" charset="0"/>
            </a:endParaRPr>
          </a:p>
        </p:txBody>
      </p:sp>
      <p:sp>
        <p:nvSpPr>
          <p:cNvPr id="13" name="Content Placeholder 9">
            <a:extLst>
              <a:ext uri="{FF2B5EF4-FFF2-40B4-BE49-F238E27FC236}">
                <a16:creationId xmlns:a16="http://schemas.microsoft.com/office/drawing/2014/main" id="{A919ECA7-F679-4BF6-B5FE-224BB04FB9BB}"/>
              </a:ext>
            </a:extLst>
          </p:cNvPr>
          <p:cNvSpPr txBox="1">
            <a:spLocks/>
          </p:cNvSpPr>
          <p:nvPr/>
        </p:nvSpPr>
        <p:spPr>
          <a:xfrm>
            <a:off x="5069306" y="1848834"/>
            <a:ext cx="6737684" cy="1247291"/>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2800" kern="1200">
                <a:solidFill>
                  <a:schemeClr val="bg1">
                    <a:lumMod val="75000"/>
                    <a:lumOff val="25000"/>
                  </a:schemeClr>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400" kern="1200">
                <a:solidFill>
                  <a:schemeClr val="bg1">
                    <a:lumMod val="75000"/>
                    <a:lumOff val="25000"/>
                  </a:schemeClr>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2000" kern="1200">
                <a:solidFill>
                  <a:schemeClr val="bg1">
                    <a:lumMod val="75000"/>
                    <a:lumOff val="25000"/>
                  </a:schemeClr>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800" kern="1200">
                <a:solidFill>
                  <a:schemeClr val="bg1">
                    <a:lumMod val="75000"/>
                    <a:lumOff val="25000"/>
                  </a:schemeClr>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600" kern="1200">
                <a:solidFill>
                  <a:schemeClr val="bg1">
                    <a:lumMod val="75000"/>
                    <a:lumOff val="2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0"/>
              </a:spcBef>
            </a:pPr>
            <a:r>
              <a:rPr lang="en-US" sz="1400" dirty="0">
                <a:solidFill>
                  <a:schemeClr val="tx1"/>
                </a:solidFill>
              </a:rPr>
              <a:t>10 meta-analyses (sample range, 110-39,814) of nonoperative treatments for patients with knee </a:t>
            </a:r>
            <a:r>
              <a:rPr lang="en-US" sz="1400" dirty="0" smtClean="0">
                <a:solidFill>
                  <a:schemeClr val="tx1"/>
                </a:solidFill>
              </a:rPr>
              <a:t>OA</a:t>
            </a:r>
          </a:p>
          <a:p>
            <a:pPr>
              <a:spcBef>
                <a:spcPts val="0"/>
              </a:spcBef>
            </a:pPr>
            <a:r>
              <a:rPr lang="en-US" sz="1400" dirty="0" smtClean="0">
                <a:solidFill>
                  <a:schemeClr val="tx1"/>
                </a:solidFill>
              </a:rPr>
              <a:t>9 </a:t>
            </a:r>
            <a:r>
              <a:rPr lang="en-US" sz="1400" dirty="0">
                <a:solidFill>
                  <a:schemeClr val="tx1"/>
                </a:solidFill>
              </a:rPr>
              <a:t>studies with effect sizes for pain were included</a:t>
            </a:r>
          </a:p>
          <a:p>
            <a:pPr>
              <a:spcBef>
                <a:spcPts val="0"/>
              </a:spcBef>
            </a:pPr>
            <a:r>
              <a:rPr lang="en-US" sz="1400" dirty="0">
                <a:solidFill>
                  <a:schemeClr val="tx1"/>
                </a:solidFill>
              </a:rPr>
              <a:t>After accounting for the placebo effect, the largest effect sizes were for PRP and HA</a:t>
            </a:r>
          </a:p>
          <a:p>
            <a:pPr>
              <a:spcBef>
                <a:spcPts val="0"/>
              </a:spcBef>
            </a:pPr>
            <a:r>
              <a:rPr lang="en-US" sz="1400" dirty="0">
                <a:solidFill>
                  <a:schemeClr val="tx1"/>
                </a:solidFill>
              </a:rPr>
              <a:t>HA had the most precise estimate that surpassed the threshold for clinical importance</a:t>
            </a:r>
          </a:p>
        </p:txBody>
      </p:sp>
    </p:spTree>
    <p:extLst>
      <p:ext uri="{BB962C8B-B14F-4D97-AF65-F5344CB8AC3E}">
        <p14:creationId xmlns:p14="http://schemas.microsoft.com/office/powerpoint/2010/main" val="3072901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Differentiating Factors </a:t>
            </a:r>
            <a:r>
              <a:rPr lang="en-US" dirty="0" smtClean="0"/>
              <a:t>of </a:t>
            </a:r>
            <a:r>
              <a:rPr lang="en-US" dirty="0" smtClean="0"/>
              <a:t>IA injectables</a:t>
            </a:r>
            <a:endParaRPr lang="en-US" dirty="0"/>
          </a:p>
        </p:txBody>
      </p:sp>
      <p:sp>
        <p:nvSpPr>
          <p:cNvPr id="3" name="Content Placeholder 2"/>
          <p:cNvSpPr>
            <a:spLocks noGrp="1"/>
          </p:cNvSpPr>
          <p:nvPr>
            <p:ph idx="1"/>
          </p:nvPr>
        </p:nvSpPr>
        <p:spPr>
          <a:xfrm>
            <a:off x="838201" y="1723697"/>
            <a:ext cx="7370377" cy="4781878"/>
          </a:xfrm>
        </p:spPr>
        <p:txBody>
          <a:bodyPr>
            <a:noAutofit/>
          </a:bodyPr>
          <a:lstStyle/>
          <a:p>
            <a:pPr marL="0" indent="0">
              <a:buNone/>
            </a:pPr>
            <a:r>
              <a:rPr lang="en-US" sz="1800" b="1" dirty="0"/>
              <a:t>Purpose: </a:t>
            </a:r>
            <a:r>
              <a:rPr lang="en-US" sz="1800" dirty="0"/>
              <a:t>This study evaluated the efficacy and safety of intra-articular treatments of primary knee osteoarthritis in the short term (3 months follow-up), using a network meta-analysis design.</a:t>
            </a:r>
          </a:p>
          <a:p>
            <a:pPr marL="0" indent="0">
              <a:buNone/>
            </a:pPr>
            <a:r>
              <a:rPr lang="en-US" sz="1800" b="1" dirty="0" smtClean="0"/>
              <a:t>Results</a:t>
            </a:r>
            <a:r>
              <a:rPr lang="en-US" sz="1800" b="1" dirty="0"/>
              <a:t>: </a:t>
            </a:r>
            <a:r>
              <a:rPr lang="en-US" sz="1800" dirty="0"/>
              <a:t>Sixty-four articles (9710 patients) met the inclusion criteria. </a:t>
            </a:r>
            <a:endParaRPr lang="en-US" sz="1800" dirty="0" smtClean="0"/>
          </a:p>
          <a:p>
            <a:pPr marL="0" indent="0">
              <a:buNone/>
            </a:pPr>
            <a:r>
              <a:rPr lang="en-US" sz="1800" b="1" dirty="0" smtClean="0"/>
              <a:t>Conclusions: </a:t>
            </a:r>
          </a:p>
          <a:p>
            <a:r>
              <a:rPr lang="en-US" sz="1800" dirty="0" smtClean="0">
                <a:solidFill>
                  <a:srgbClr val="FF0000"/>
                </a:solidFill>
              </a:rPr>
              <a:t>High </a:t>
            </a:r>
            <a:r>
              <a:rPr lang="en-US" sz="1800" dirty="0">
                <a:solidFill>
                  <a:srgbClr val="FF0000"/>
                </a:solidFill>
              </a:rPr>
              <a:t>molecular weight HA was the only treatment to surpass the MID for both pain and function outcomes. </a:t>
            </a:r>
            <a:endParaRPr lang="en-US" sz="1800" dirty="0" smtClean="0">
              <a:solidFill>
                <a:srgbClr val="FF0000"/>
              </a:solidFill>
            </a:endParaRPr>
          </a:p>
          <a:p>
            <a:r>
              <a:rPr lang="en-US" sz="1800" dirty="0" smtClean="0"/>
              <a:t>Extended-release </a:t>
            </a:r>
            <a:r>
              <a:rPr lang="en-US" sz="1800" dirty="0"/>
              <a:t>corticosteroids may provide additional clinical benefit over standard-release corticosteroids. </a:t>
            </a:r>
            <a:endParaRPr lang="en-US" sz="1800" dirty="0" smtClean="0"/>
          </a:p>
          <a:p>
            <a:r>
              <a:rPr lang="en-US" sz="1800" dirty="0" smtClean="0"/>
              <a:t>Platelet-rich </a:t>
            </a:r>
            <a:r>
              <a:rPr lang="en-US" sz="1800" dirty="0"/>
              <a:t>plasma demonstrated possibly beneficial results; however, wide confidence intervals and sensitivity analyses made the conclusions of efficacy uncertain.</a:t>
            </a:r>
          </a:p>
          <a:p>
            <a:pPr marL="0" indent="0">
              <a:buNone/>
            </a:pPr>
            <a:r>
              <a:rPr lang="en-US" sz="1800" dirty="0"/>
              <a:t>Level of evidence: Level 1. Systematic review of level 1 evidence</a:t>
            </a:r>
            <a:r>
              <a:rPr lang="en-US" sz="1800" dirty="0" smtClean="0"/>
              <a:t>.</a:t>
            </a:r>
          </a:p>
          <a:p>
            <a:pPr marL="0" indent="0" algn="ctr">
              <a:lnSpc>
                <a:spcPct val="100000"/>
              </a:lnSpc>
              <a:spcBef>
                <a:spcPts val="0"/>
              </a:spcBef>
              <a:buNone/>
            </a:pPr>
            <a:endParaRPr lang="en-US" sz="1400" dirty="0" smtClean="0"/>
          </a:p>
          <a:p>
            <a:pPr marL="0" indent="0" algn="ctr">
              <a:lnSpc>
                <a:spcPct val="100000"/>
              </a:lnSpc>
              <a:spcBef>
                <a:spcPts val="0"/>
              </a:spcBef>
              <a:buNone/>
            </a:pPr>
            <a:r>
              <a:rPr lang="en-US" sz="1400" dirty="0" smtClean="0"/>
              <a:t>Knee </a:t>
            </a:r>
            <a:r>
              <a:rPr lang="en-US" sz="1400" dirty="0"/>
              <a:t>Surgery, Sports Traumatology, Arthroscopy</a:t>
            </a:r>
          </a:p>
          <a:p>
            <a:pPr marL="0" indent="0" algn="ctr">
              <a:lnSpc>
                <a:spcPct val="100000"/>
              </a:lnSpc>
              <a:spcBef>
                <a:spcPts val="0"/>
              </a:spcBef>
              <a:buNone/>
            </a:pPr>
            <a:r>
              <a:rPr lang="en-US" sz="1400" dirty="0"/>
              <a:t>https://doi.org/10.1007/s00167-019-05763-1</a:t>
            </a:r>
          </a:p>
        </p:txBody>
      </p:sp>
      <p:pic>
        <p:nvPicPr>
          <p:cNvPr id="4" name="Picture 3"/>
          <p:cNvPicPr>
            <a:picLocks noChangeAspect="1"/>
          </p:cNvPicPr>
          <p:nvPr/>
        </p:nvPicPr>
        <p:blipFill>
          <a:blip r:embed="rId3"/>
          <a:stretch>
            <a:fillRect/>
          </a:stretch>
        </p:blipFill>
        <p:spPr>
          <a:xfrm rot="20759578">
            <a:off x="8527653" y="1828081"/>
            <a:ext cx="2950407" cy="4172185"/>
          </a:xfrm>
          <a:prstGeom prst="rect">
            <a:avLst/>
          </a:prstGeom>
          <a:effectLst>
            <a:outerShdw blurRad="177800" dist="88900" dir="2700000" algn="ctr" rotWithShape="0">
              <a:schemeClr val="tx1">
                <a:lumMod val="50000"/>
                <a:lumOff val="50000"/>
                <a:alpha val="65000"/>
              </a:schemeClr>
            </a:outerShdw>
          </a:effectLst>
        </p:spPr>
      </p:pic>
    </p:spTree>
    <p:extLst>
      <p:ext uri="{BB962C8B-B14F-4D97-AF65-F5344CB8AC3E}">
        <p14:creationId xmlns:p14="http://schemas.microsoft.com/office/powerpoint/2010/main" val="29798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Intra-articular corticosteroid injections increase the </a:t>
            </a:r>
            <a:br>
              <a:rPr lang="en-US" dirty="0"/>
            </a:br>
            <a:r>
              <a:rPr lang="en-US" dirty="0" smtClean="0"/>
              <a:t>risk </a:t>
            </a:r>
            <a:r>
              <a:rPr lang="en-US" dirty="0"/>
              <a:t>of requiring knee arthroplasty</a:t>
            </a:r>
          </a:p>
        </p:txBody>
      </p:sp>
      <p:sp>
        <p:nvSpPr>
          <p:cNvPr id="3" name="Content Placeholder 2"/>
          <p:cNvSpPr>
            <a:spLocks noGrp="1"/>
          </p:cNvSpPr>
          <p:nvPr>
            <p:ph idx="1"/>
          </p:nvPr>
        </p:nvSpPr>
        <p:spPr>
          <a:xfrm>
            <a:off x="838202" y="1943959"/>
            <a:ext cx="6718731" cy="4351338"/>
          </a:xfrm>
        </p:spPr>
        <p:txBody>
          <a:bodyPr/>
          <a:lstStyle/>
          <a:p>
            <a:r>
              <a:rPr lang="en-US" dirty="0"/>
              <a:t>Multicenter </a:t>
            </a:r>
            <a:r>
              <a:rPr lang="en-US" dirty="0" smtClean="0"/>
              <a:t>Observational Cohort Study</a:t>
            </a:r>
            <a:endParaRPr lang="en-US" dirty="0"/>
          </a:p>
          <a:p>
            <a:r>
              <a:rPr lang="en-US" dirty="0" smtClean="0"/>
              <a:t>Data </a:t>
            </a:r>
            <a:r>
              <a:rPr lang="en-US" dirty="0"/>
              <a:t>from Osteoarthritis </a:t>
            </a:r>
            <a:r>
              <a:rPr lang="en-US" dirty="0" smtClean="0"/>
              <a:t>Institute (OAI)</a:t>
            </a:r>
            <a:endParaRPr lang="en-US" dirty="0"/>
          </a:p>
          <a:p>
            <a:r>
              <a:rPr lang="en-US" dirty="0" smtClean="0"/>
              <a:t>4,796 </a:t>
            </a:r>
            <a:r>
              <a:rPr lang="en-US" dirty="0"/>
              <a:t>patients at risk of OA knee</a:t>
            </a:r>
          </a:p>
          <a:p>
            <a:r>
              <a:rPr lang="en-US" dirty="0"/>
              <a:t>Followed for 9 years</a:t>
            </a:r>
          </a:p>
          <a:p>
            <a:r>
              <a:rPr lang="en-US" dirty="0"/>
              <a:t>249/796 (31.3%) of IACS had TKR</a:t>
            </a:r>
          </a:p>
          <a:p>
            <a:r>
              <a:rPr lang="en-US" dirty="0"/>
              <a:t>152/3026 (5.0%) of remainder had TKR</a:t>
            </a:r>
          </a:p>
          <a:p>
            <a:r>
              <a:rPr lang="en-US" dirty="0"/>
              <a:t>Each IACS injection increased risk of TKR by 9.4% at 9 years compared with those who did not get </a:t>
            </a:r>
            <a:r>
              <a:rPr lang="en-US" dirty="0" smtClean="0"/>
              <a:t>IACS</a:t>
            </a:r>
            <a:endParaRPr lang="en-US" dirty="0"/>
          </a:p>
        </p:txBody>
      </p:sp>
      <p:sp>
        <p:nvSpPr>
          <p:cNvPr id="5" name="Rectangle 4"/>
          <p:cNvSpPr/>
          <p:nvPr/>
        </p:nvSpPr>
        <p:spPr>
          <a:xfrm>
            <a:off x="838202" y="6295297"/>
            <a:ext cx="5500673" cy="369332"/>
          </a:xfrm>
          <a:prstGeom prst="rect">
            <a:avLst/>
          </a:prstGeom>
        </p:spPr>
        <p:txBody>
          <a:bodyPr wrap="none">
            <a:spAutoFit/>
          </a:bodyPr>
          <a:lstStyle/>
          <a:p>
            <a:r>
              <a:rPr lang="en-US" dirty="0"/>
              <a:t>Stan R.W. </a:t>
            </a:r>
            <a:r>
              <a:rPr lang="en-US" dirty="0" err="1"/>
              <a:t>Wijn</a:t>
            </a:r>
            <a:r>
              <a:rPr lang="en-US" dirty="0"/>
              <a:t> et al. Bone Joint J 2020; 102-B(5):586-592</a:t>
            </a:r>
          </a:p>
        </p:txBody>
      </p:sp>
      <p:pic>
        <p:nvPicPr>
          <p:cNvPr id="6" name="Picture 5"/>
          <p:cNvPicPr>
            <a:picLocks noChangeAspect="1"/>
          </p:cNvPicPr>
          <p:nvPr/>
        </p:nvPicPr>
        <p:blipFill>
          <a:blip r:embed="rId2"/>
          <a:stretch>
            <a:fillRect/>
          </a:stretch>
        </p:blipFill>
        <p:spPr>
          <a:xfrm rot="20877553">
            <a:off x="8093839" y="2047068"/>
            <a:ext cx="3190692" cy="4295162"/>
          </a:xfrm>
          <a:prstGeom prst="rect">
            <a:avLst/>
          </a:prstGeom>
          <a:effectLst>
            <a:outerShdw blurRad="177800" dist="88900" dir="2700000" algn="tl" rotWithShape="0">
              <a:schemeClr val="tx1">
                <a:lumMod val="50000"/>
                <a:lumOff val="50000"/>
                <a:alpha val="65000"/>
              </a:schemeClr>
            </a:outerShdw>
          </a:effectLst>
        </p:spPr>
      </p:pic>
      <p:pic>
        <p:nvPicPr>
          <p:cNvPr id="7" name="Picture 6"/>
          <p:cNvPicPr>
            <a:picLocks noChangeAspect="1"/>
          </p:cNvPicPr>
          <p:nvPr/>
        </p:nvPicPr>
        <p:blipFill>
          <a:blip r:embed="rId3"/>
          <a:stretch>
            <a:fillRect/>
          </a:stretch>
        </p:blipFill>
        <p:spPr>
          <a:xfrm>
            <a:off x="10282522" y="983613"/>
            <a:ext cx="1158918" cy="662745"/>
          </a:xfrm>
          <a:prstGeom prst="rect">
            <a:avLst/>
          </a:prstGeom>
        </p:spPr>
      </p:pic>
    </p:spTree>
    <p:extLst>
      <p:ext uri="{BB962C8B-B14F-4D97-AF65-F5344CB8AC3E}">
        <p14:creationId xmlns:p14="http://schemas.microsoft.com/office/powerpoint/2010/main" val="239914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Intra-articular corticosteroids and the risk of knee osteoarthritis</a:t>
            </a:r>
            <a:br>
              <a:rPr lang="en-US" sz="2400" dirty="0"/>
            </a:br>
            <a:r>
              <a:rPr lang="en-US" sz="2400" dirty="0"/>
              <a:t>progression: results from the Osteoarthritis Initiative</a:t>
            </a:r>
          </a:p>
        </p:txBody>
      </p:sp>
      <p:sp>
        <p:nvSpPr>
          <p:cNvPr id="3" name="Content Placeholder 2"/>
          <p:cNvSpPr>
            <a:spLocks noGrp="1"/>
          </p:cNvSpPr>
          <p:nvPr>
            <p:ph idx="1"/>
          </p:nvPr>
        </p:nvSpPr>
        <p:spPr>
          <a:xfrm>
            <a:off x="838202" y="1943959"/>
            <a:ext cx="6718731" cy="4351338"/>
          </a:xfrm>
        </p:spPr>
        <p:txBody>
          <a:bodyPr>
            <a:normAutofit fontScale="85000" lnSpcReduction="20000"/>
          </a:bodyPr>
          <a:lstStyle/>
          <a:p>
            <a:r>
              <a:rPr lang="en-US" dirty="0" smtClean="0"/>
              <a:t>McAlindon et al. reported </a:t>
            </a:r>
            <a:r>
              <a:rPr lang="en-US" dirty="0"/>
              <a:t>that repeated intra-articular corticosteroids (</a:t>
            </a:r>
            <a:r>
              <a:rPr lang="en-US" dirty="0" smtClean="0"/>
              <a:t>IACS) were </a:t>
            </a:r>
            <a:r>
              <a:rPr lang="en-US" dirty="0"/>
              <a:t>associated with a greater cartilage </a:t>
            </a:r>
            <a:r>
              <a:rPr lang="en-US" dirty="0" smtClean="0"/>
              <a:t>loss</a:t>
            </a:r>
            <a:r>
              <a:rPr lang="en-US" dirty="0"/>
              <a:t> </a:t>
            </a:r>
            <a:r>
              <a:rPr lang="en-US" dirty="0" smtClean="0"/>
              <a:t>(JAMA, 2017)</a:t>
            </a:r>
          </a:p>
          <a:p>
            <a:r>
              <a:rPr lang="en-US" dirty="0"/>
              <a:t>This study aimed to examine the relation of </a:t>
            </a:r>
            <a:r>
              <a:rPr lang="en-US" dirty="0" smtClean="0"/>
              <a:t>IACS </a:t>
            </a:r>
            <a:r>
              <a:rPr lang="en-US" dirty="0"/>
              <a:t>to </a:t>
            </a:r>
            <a:r>
              <a:rPr lang="en-US" dirty="0" smtClean="0"/>
              <a:t>knee radiographic </a:t>
            </a:r>
            <a:r>
              <a:rPr lang="en-US" dirty="0"/>
              <a:t>osteoarthritis (ROA) progression in a real-world </a:t>
            </a:r>
            <a:r>
              <a:rPr lang="en-US" dirty="0" smtClean="0"/>
              <a:t>setting</a:t>
            </a:r>
          </a:p>
          <a:p>
            <a:r>
              <a:rPr lang="en-US" dirty="0"/>
              <a:t>The associations of </a:t>
            </a:r>
            <a:r>
              <a:rPr lang="en-US" dirty="0" smtClean="0"/>
              <a:t>IACS </a:t>
            </a:r>
            <a:r>
              <a:rPr lang="en-US" dirty="0"/>
              <a:t>initiation using a propensity-score matched cohort study </a:t>
            </a:r>
            <a:r>
              <a:rPr lang="en-US" dirty="0" smtClean="0"/>
              <a:t>and continuous </a:t>
            </a:r>
            <a:r>
              <a:rPr lang="en-US" dirty="0"/>
              <a:t>IACs using marginal structural models with the risk of knee ROA progression were </a:t>
            </a:r>
            <a:r>
              <a:rPr lang="en-US" dirty="0" smtClean="0"/>
              <a:t>examined</a:t>
            </a:r>
          </a:p>
          <a:p>
            <a:r>
              <a:rPr lang="en-US" dirty="0" smtClean="0"/>
              <a:t>IACS, </a:t>
            </a:r>
            <a:r>
              <a:rPr lang="en-US" dirty="0"/>
              <a:t>especially continuous </a:t>
            </a:r>
            <a:r>
              <a:rPr lang="en-US" dirty="0" smtClean="0"/>
              <a:t>IACS, </a:t>
            </a:r>
            <a:r>
              <a:rPr lang="en-US" dirty="0"/>
              <a:t>may be associated with an increased risk of knee </a:t>
            </a:r>
            <a:r>
              <a:rPr lang="en-US" dirty="0" smtClean="0"/>
              <a:t>ROA progression</a:t>
            </a:r>
            <a:r>
              <a:rPr lang="en-US" dirty="0"/>
              <a:t>.</a:t>
            </a:r>
          </a:p>
        </p:txBody>
      </p:sp>
      <p:sp>
        <p:nvSpPr>
          <p:cNvPr id="5" name="Rectangle 4"/>
          <p:cNvSpPr/>
          <p:nvPr/>
        </p:nvSpPr>
        <p:spPr>
          <a:xfrm>
            <a:off x="838202" y="6295297"/>
            <a:ext cx="6419899" cy="307777"/>
          </a:xfrm>
          <a:prstGeom prst="rect">
            <a:avLst/>
          </a:prstGeom>
        </p:spPr>
        <p:txBody>
          <a:bodyPr wrap="none">
            <a:spAutoFit/>
          </a:bodyPr>
          <a:lstStyle/>
          <a:p>
            <a:r>
              <a:rPr lang="en-US" sz="1400" dirty="0" smtClean="0"/>
              <a:t>Zeng C. et </a:t>
            </a:r>
            <a:r>
              <a:rPr lang="en-US" sz="1400" dirty="0"/>
              <a:t>al. Osteoarthritis and Cartilage, https://doi.org/10.1016/j.joca.2019.01.007</a:t>
            </a:r>
          </a:p>
        </p:txBody>
      </p:sp>
      <p:pic>
        <p:nvPicPr>
          <p:cNvPr id="4" name="Picture 3"/>
          <p:cNvPicPr>
            <a:picLocks noChangeAspect="1"/>
          </p:cNvPicPr>
          <p:nvPr/>
        </p:nvPicPr>
        <p:blipFill>
          <a:blip r:embed="rId2"/>
          <a:stretch>
            <a:fillRect/>
          </a:stretch>
        </p:blipFill>
        <p:spPr>
          <a:xfrm rot="20865026">
            <a:off x="8243215" y="2049107"/>
            <a:ext cx="3061078" cy="3966607"/>
          </a:xfrm>
          <a:prstGeom prst="rect">
            <a:avLst/>
          </a:prstGeom>
          <a:effectLst>
            <a:outerShdw blurRad="177800" dist="88900" dir="2700000" algn="ctr" rotWithShape="0">
              <a:schemeClr val="tx1">
                <a:lumMod val="50000"/>
                <a:lumOff val="50000"/>
                <a:alpha val="65000"/>
              </a:schemeClr>
            </a:outerShdw>
          </a:effectLst>
        </p:spPr>
      </p:pic>
      <p:pic>
        <p:nvPicPr>
          <p:cNvPr id="6" name="Picture 5"/>
          <p:cNvPicPr>
            <a:picLocks noChangeAspect="1"/>
          </p:cNvPicPr>
          <p:nvPr/>
        </p:nvPicPr>
        <p:blipFill>
          <a:blip r:embed="rId3"/>
          <a:stretch>
            <a:fillRect/>
          </a:stretch>
        </p:blipFill>
        <p:spPr>
          <a:xfrm>
            <a:off x="10531327" y="1034533"/>
            <a:ext cx="1158918" cy="662745"/>
          </a:xfrm>
          <a:prstGeom prst="rect">
            <a:avLst/>
          </a:prstGeom>
        </p:spPr>
      </p:pic>
    </p:spTree>
    <p:extLst>
      <p:ext uri="{BB962C8B-B14F-4D97-AF65-F5344CB8AC3E}">
        <p14:creationId xmlns:p14="http://schemas.microsoft.com/office/powerpoint/2010/main" val="663285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 Surgery in The Post COVID-19 World</a:t>
            </a:r>
            <a:endParaRPr lang="en-US" dirty="0"/>
          </a:p>
        </p:txBody>
      </p:sp>
      <p:sp>
        <p:nvSpPr>
          <p:cNvPr id="3" name="Content Placeholder 2"/>
          <p:cNvSpPr>
            <a:spLocks noGrp="1"/>
          </p:cNvSpPr>
          <p:nvPr>
            <p:ph idx="1"/>
          </p:nvPr>
        </p:nvSpPr>
        <p:spPr>
          <a:xfrm>
            <a:off x="657548" y="1943959"/>
            <a:ext cx="5270286" cy="4351338"/>
          </a:xfrm>
        </p:spPr>
        <p:txBody>
          <a:bodyPr>
            <a:normAutofit fontScale="85000" lnSpcReduction="20000"/>
          </a:bodyPr>
          <a:lstStyle/>
          <a:p>
            <a:r>
              <a:rPr lang="en-US" dirty="0" smtClean="0"/>
              <a:t>Globally guidance from major associations agree that elective surgical procedures require postponement to minimize risk of COVID-19 spread</a:t>
            </a:r>
          </a:p>
          <a:p>
            <a:r>
              <a:rPr lang="en-US" dirty="0" smtClean="0"/>
              <a:t>Need to consider non-operative management</a:t>
            </a:r>
          </a:p>
          <a:p>
            <a:r>
              <a:rPr lang="en-US" dirty="0" smtClean="0"/>
              <a:t>Already many patients are declining elective surgery</a:t>
            </a:r>
          </a:p>
          <a:p>
            <a:r>
              <a:rPr lang="en-US" dirty="0" smtClean="0"/>
              <a:t>Knee Arthroplasty is one routine surgical procedure that is likely to be delayed by 48-72 months</a:t>
            </a:r>
          </a:p>
          <a:p>
            <a:pPr marL="0" indent="0">
              <a:buNone/>
            </a:pPr>
            <a:r>
              <a:rPr lang="en-US" sz="1600" i="1" dirty="0" smtClean="0">
                <a:latin typeface="+mn-lt"/>
              </a:rPr>
              <a:t>Phillips M, et al Accepted for publication May </a:t>
            </a:r>
            <a:r>
              <a:rPr lang="en-US" sz="1600" i="1" dirty="0">
                <a:latin typeface="+mn-lt"/>
              </a:rPr>
              <a:t>2020 Therapeutic Advances in Musculoskeletal Disease</a:t>
            </a:r>
          </a:p>
        </p:txBody>
      </p:sp>
      <p:pic>
        <p:nvPicPr>
          <p:cNvPr id="4" name="Picture 2"/>
          <p:cNvPicPr>
            <a:picLocks noChangeAspect="1"/>
          </p:cNvPicPr>
          <p:nvPr/>
        </p:nvPicPr>
        <p:blipFill rotWithShape="1">
          <a:blip r:embed="rId2">
            <a:extLst>
              <a:ext uri="{28A0092B-C50C-407E-A947-70E740481C1C}">
                <a14:useLocalDpi xmlns:a14="http://schemas.microsoft.com/office/drawing/2010/main" val="0"/>
              </a:ext>
            </a:extLst>
          </a:blip>
          <a:srcRect t="6779"/>
          <a:stretch/>
        </p:blipFill>
        <p:spPr bwMode="auto">
          <a:xfrm>
            <a:off x="6113054" y="1943959"/>
            <a:ext cx="5240748" cy="325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113054" y="4933125"/>
            <a:ext cx="5240748" cy="1241365"/>
          </a:xfrm>
          <a:prstGeom prst="rect">
            <a:avLst/>
          </a:prstGeom>
        </p:spPr>
        <p:txBody>
          <a:bodyPr wrap="square">
            <a:spAutoFit/>
          </a:bodyPr>
          <a:lstStyle/>
          <a:p>
            <a:r>
              <a:rPr lang="en-US" altLang="en-US" sz="1600" dirty="0"/>
              <a:t>A growing percentage of the younger patient population is projected to undergo primary and revision knee joint </a:t>
            </a:r>
            <a:r>
              <a:rPr lang="en-US" altLang="en-US" sz="1600" dirty="0" smtClean="0"/>
              <a:t>replacement.</a:t>
            </a:r>
          </a:p>
          <a:p>
            <a:r>
              <a:rPr lang="en-US" altLang="en-US" sz="1600" dirty="0"/>
              <a:t>Kurtz SM, et al. </a:t>
            </a:r>
            <a:r>
              <a:rPr lang="en-US" altLang="en-US" sz="1600" i="1" dirty="0" err="1"/>
              <a:t>Clin</a:t>
            </a:r>
            <a:r>
              <a:rPr lang="en-US" altLang="en-US" sz="1600" i="1" dirty="0"/>
              <a:t> </a:t>
            </a:r>
            <a:r>
              <a:rPr lang="en-US" altLang="en-US" sz="1600" i="1" dirty="0" err="1"/>
              <a:t>Orthop</a:t>
            </a:r>
            <a:r>
              <a:rPr lang="en-US" altLang="en-US" sz="1600" i="1" dirty="0"/>
              <a:t> </a:t>
            </a:r>
            <a:r>
              <a:rPr lang="en-US" altLang="en-US" sz="1600" i="1" dirty="0" err="1"/>
              <a:t>Relat</a:t>
            </a:r>
            <a:r>
              <a:rPr lang="en-US" altLang="en-US" sz="1600" i="1" dirty="0"/>
              <a:t> Res. </a:t>
            </a:r>
            <a:r>
              <a:rPr lang="en-US" altLang="en-US" sz="1600" dirty="0"/>
              <a:t>2009;467:2606-2612</a:t>
            </a:r>
            <a:r>
              <a:rPr lang="en-US" altLang="en-US" sz="1600" dirty="0">
                <a:solidFill>
                  <a:schemeClr val="accent1"/>
                </a:solidFill>
              </a:rPr>
              <a:t>. </a:t>
            </a:r>
          </a:p>
          <a:p>
            <a:endParaRPr lang="en-US" altLang="en-US" sz="1600" baseline="30000" dirty="0"/>
          </a:p>
        </p:txBody>
      </p:sp>
    </p:spTree>
    <p:extLst>
      <p:ext uri="{BB962C8B-B14F-4D97-AF65-F5344CB8AC3E}">
        <p14:creationId xmlns:p14="http://schemas.microsoft.com/office/powerpoint/2010/main" val="2960962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Delaying the need for TKA</a:t>
            </a:r>
            <a:endParaRPr lang="en-US" dirty="0"/>
          </a:p>
        </p:txBody>
      </p:sp>
      <p:sp>
        <p:nvSpPr>
          <p:cNvPr id="3" name="Content Placeholder 2"/>
          <p:cNvSpPr>
            <a:spLocks noGrp="1"/>
          </p:cNvSpPr>
          <p:nvPr>
            <p:ph idx="1"/>
          </p:nvPr>
        </p:nvSpPr>
        <p:spPr>
          <a:xfrm>
            <a:off x="838202" y="1943959"/>
            <a:ext cx="6224750" cy="4351338"/>
          </a:xfrm>
        </p:spPr>
        <p:txBody>
          <a:bodyPr/>
          <a:lstStyle/>
          <a:p>
            <a:r>
              <a:rPr lang="en-US" dirty="0" smtClean="0"/>
              <a:t>In has been reported in several  </a:t>
            </a:r>
            <a:r>
              <a:rPr lang="en-US" dirty="0"/>
              <a:t>large </a:t>
            </a:r>
            <a:r>
              <a:rPr lang="en-US" dirty="0" smtClean="0"/>
              <a:t>cohorts </a:t>
            </a:r>
            <a:r>
              <a:rPr lang="en-US" dirty="0"/>
              <a:t>of </a:t>
            </a:r>
            <a:r>
              <a:rPr lang="en-US" dirty="0" smtClean="0"/>
              <a:t>patients </a:t>
            </a:r>
            <a:r>
              <a:rPr lang="en-US" dirty="0"/>
              <a:t>undergoing </a:t>
            </a:r>
            <a:r>
              <a:rPr lang="en-US" dirty="0" smtClean="0"/>
              <a:t>Knee Arthroplasty (TKA) that there </a:t>
            </a:r>
            <a:r>
              <a:rPr lang="en-US" dirty="0"/>
              <a:t>was a significant longer </a:t>
            </a:r>
            <a:r>
              <a:rPr lang="en-US" dirty="0" smtClean="0"/>
              <a:t>time</a:t>
            </a:r>
            <a:r>
              <a:rPr lang="en-US" baseline="30000" dirty="0" smtClean="0"/>
              <a:t>1</a:t>
            </a:r>
            <a:r>
              <a:rPr lang="en-US" dirty="0" smtClean="0"/>
              <a:t> and </a:t>
            </a:r>
            <a:r>
              <a:rPr lang="en-US" dirty="0"/>
              <a:t>dose-dependent increase in time to </a:t>
            </a:r>
            <a:r>
              <a:rPr lang="en-US" dirty="0" smtClean="0"/>
              <a:t>TKA in those </a:t>
            </a:r>
            <a:r>
              <a:rPr lang="en-US" dirty="0"/>
              <a:t>receiving </a:t>
            </a:r>
            <a:r>
              <a:rPr lang="en-US" dirty="0" smtClean="0"/>
              <a:t>IAHA</a:t>
            </a:r>
            <a:r>
              <a:rPr lang="en-US" baseline="30000" dirty="0" smtClean="0"/>
              <a:t>2</a:t>
            </a:r>
            <a:endParaRPr lang="en-US" dirty="0" smtClean="0"/>
          </a:p>
          <a:p>
            <a:pPr marL="342900" indent="-342900">
              <a:buAutoNum type="arabicPeriod"/>
            </a:pPr>
            <a:endParaRPr lang="en-US" sz="1800" dirty="0" smtClean="0"/>
          </a:p>
          <a:p>
            <a:pPr marL="342900" indent="-342900">
              <a:buAutoNum type="arabicPeriod"/>
            </a:pPr>
            <a:endParaRPr lang="en-US" sz="1800" dirty="0"/>
          </a:p>
          <a:p>
            <a:pPr marL="342900" indent="-342900">
              <a:buAutoNum type="arabicPeriod"/>
            </a:pPr>
            <a:r>
              <a:rPr lang="en-US" sz="1800" dirty="0" smtClean="0"/>
              <a:t>Ong K, et al. The </a:t>
            </a:r>
            <a:r>
              <a:rPr lang="en-US" sz="1800" dirty="0"/>
              <a:t>Journal of </a:t>
            </a:r>
            <a:r>
              <a:rPr lang="en-US" sz="1800" dirty="0" smtClean="0"/>
              <a:t>Arthroplasty10.1016/j.arth.2016.01.038</a:t>
            </a:r>
          </a:p>
          <a:p>
            <a:pPr marL="342900" indent="-342900">
              <a:buAutoNum type="arabicPeriod"/>
            </a:pPr>
            <a:r>
              <a:rPr lang="en-US" sz="1800" dirty="0"/>
              <a:t>Altman </a:t>
            </a:r>
            <a:r>
              <a:rPr lang="en-US" sz="1800" dirty="0" smtClean="0"/>
              <a:t>R et al. </a:t>
            </a:r>
            <a:r>
              <a:rPr lang="en-US" sz="1800" dirty="0" err="1" smtClean="0"/>
              <a:t>PloS</a:t>
            </a:r>
            <a:r>
              <a:rPr lang="en-US" sz="1800" dirty="0" smtClean="0"/>
              <a:t> </a:t>
            </a:r>
            <a:r>
              <a:rPr lang="en-US" sz="1800" dirty="0"/>
              <a:t>one10.1371/journal.pone.0145776</a:t>
            </a:r>
            <a:endParaRPr lang="en-US" sz="1800" dirty="0" smtClean="0"/>
          </a:p>
        </p:txBody>
      </p:sp>
      <p:pic>
        <p:nvPicPr>
          <p:cNvPr id="5" name="Picture 4"/>
          <p:cNvPicPr>
            <a:picLocks noChangeAspect="1"/>
          </p:cNvPicPr>
          <p:nvPr/>
        </p:nvPicPr>
        <p:blipFill>
          <a:blip r:embed="rId2"/>
          <a:stretch>
            <a:fillRect/>
          </a:stretch>
        </p:blipFill>
        <p:spPr>
          <a:xfrm>
            <a:off x="8518939" y="903012"/>
            <a:ext cx="3476212" cy="4456824"/>
          </a:xfrm>
          <a:prstGeom prst="rect">
            <a:avLst/>
          </a:prstGeom>
          <a:effectLst>
            <a:outerShdw blurRad="177800" dist="88900" dir="2700000" algn="tl" rotWithShape="0">
              <a:schemeClr val="tx1">
                <a:lumMod val="50000"/>
                <a:lumOff val="50000"/>
                <a:alpha val="65000"/>
              </a:schemeClr>
            </a:outerShdw>
          </a:effectLst>
        </p:spPr>
      </p:pic>
      <p:pic>
        <p:nvPicPr>
          <p:cNvPr id="4" name="Picture 3"/>
          <p:cNvPicPr>
            <a:picLocks noChangeAspect="1"/>
          </p:cNvPicPr>
          <p:nvPr/>
        </p:nvPicPr>
        <p:blipFill>
          <a:blip r:embed="rId3"/>
          <a:stretch>
            <a:fillRect/>
          </a:stretch>
        </p:blipFill>
        <p:spPr>
          <a:xfrm>
            <a:off x="7238616" y="2122652"/>
            <a:ext cx="3475150" cy="4541211"/>
          </a:xfrm>
          <a:prstGeom prst="rect">
            <a:avLst/>
          </a:prstGeom>
          <a:effectLst>
            <a:outerShdw blurRad="177800" dist="88900" dir="2700000" algn="ctr" rotWithShape="0">
              <a:schemeClr val="tx1">
                <a:lumMod val="50000"/>
                <a:lumOff val="50000"/>
                <a:alpha val="65000"/>
              </a:schemeClr>
            </a:outerShdw>
          </a:effectLst>
        </p:spPr>
      </p:pic>
    </p:spTree>
    <p:extLst>
      <p:ext uri="{BB962C8B-B14F-4D97-AF65-F5344CB8AC3E}">
        <p14:creationId xmlns:p14="http://schemas.microsoft.com/office/powerpoint/2010/main" val="1395648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DUROLANE Difference</a:t>
            </a:r>
            <a:endParaRPr lang="en-US" dirty="0"/>
          </a:p>
        </p:txBody>
      </p:sp>
      <p:sp>
        <p:nvSpPr>
          <p:cNvPr id="7" name="Content Placeholder 6"/>
          <p:cNvSpPr>
            <a:spLocks noGrp="1"/>
          </p:cNvSpPr>
          <p:nvPr>
            <p:ph idx="1"/>
          </p:nvPr>
        </p:nvSpPr>
        <p:spPr>
          <a:xfrm>
            <a:off x="838202" y="4233847"/>
            <a:ext cx="10515600" cy="2061449"/>
          </a:xfrm>
        </p:spPr>
        <p:txBody>
          <a:bodyPr>
            <a:normAutofit/>
          </a:bodyPr>
          <a:lstStyle/>
          <a:p>
            <a:r>
              <a:rPr lang="en-US" sz="2600" dirty="0" smtClean="0"/>
              <a:t>DUROLANE </a:t>
            </a:r>
            <a:r>
              <a:rPr lang="en-US" sz="2600" dirty="0"/>
              <a:t>is a clear, transparent, viscous gel of highly purified, stabilized, non-animal-derived sodium hyaluronate (20 mg/</a:t>
            </a:r>
            <a:r>
              <a:rPr lang="en-US" sz="2600" dirty="0" err="1"/>
              <a:t>mL.</a:t>
            </a:r>
            <a:r>
              <a:rPr lang="en-US" sz="2600" dirty="0"/>
              <a:t>) that is biosynthesized using bacterial fermentation. </a:t>
            </a:r>
          </a:p>
          <a:p>
            <a:r>
              <a:rPr lang="en-US" sz="2600" dirty="0"/>
              <a:t>NASHA® technology is used to stabilize naturally entangled hyaluronic acid (HA) chains to produce a viscous gel.</a:t>
            </a:r>
          </a:p>
          <a:p>
            <a:endParaRPr lang="en-US" dirty="0"/>
          </a:p>
        </p:txBody>
      </p:sp>
      <p:pic>
        <p:nvPicPr>
          <p:cNvPr id="8" name="Picture 7">
            <a:extLst>
              <a:ext uri="{FF2B5EF4-FFF2-40B4-BE49-F238E27FC236}">
                <a16:creationId xmlns:a16="http://schemas.microsoft.com/office/drawing/2014/main" id="{60363E2B-60CD-B24E-95D2-DDFA86655C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6785">
            <a:off x="8939808" y="866158"/>
            <a:ext cx="2986036" cy="2155600"/>
          </a:xfrm>
          <a:prstGeom prst="rect">
            <a:avLst/>
          </a:prstGeom>
        </p:spPr>
      </p:pic>
      <p:grpSp>
        <p:nvGrpSpPr>
          <p:cNvPr id="9" name="Group 4"/>
          <p:cNvGrpSpPr>
            <a:grpSpLocks/>
          </p:cNvGrpSpPr>
          <p:nvPr/>
        </p:nvGrpSpPr>
        <p:grpSpPr bwMode="auto">
          <a:xfrm>
            <a:off x="2916237" y="1962065"/>
            <a:ext cx="5324475" cy="1981200"/>
            <a:chOff x="288" y="1296"/>
            <a:chExt cx="3807" cy="1655"/>
          </a:xfrm>
        </p:grpSpPr>
        <p:pic>
          <p:nvPicPr>
            <p:cNvPr id="10" name="Picture 4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 y="1392"/>
              <a:ext cx="1555"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6"/>
            <p:cNvGrpSpPr>
              <a:grpSpLocks/>
            </p:cNvGrpSpPr>
            <p:nvPr/>
          </p:nvGrpSpPr>
          <p:grpSpPr bwMode="auto">
            <a:xfrm>
              <a:off x="1440" y="1296"/>
              <a:ext cx="2655" cy="744"/>
              <a:chOff x="1791" y="1780"/>
              <a:chExt cx="3949" cy="1107"/>
            </a:xfrm>
          </p:grpSpPr>
          <p:grpSp>
            <p:nvGrpSpPr>
              <p:cNvPr id="19" name="Group 7"/>
              <p:cNvGrpSpPr>
                <a:grpSpLocks/>
              </p:cNvGrpSpPr>
              <p:nvPr/>
            </p:nvGrpSpPr>
            <p:grpSpPr bwMode="auto">
              <a:xfrm>
                <a:off x="2699" y="1780"/>
                <a:ext cx="1103" cy="1107"/>
                <a:chOff x="2699" y="1480"/>
                <a:chExt cx="1103" cy="1107"/>
              </a:xfrm>
            </p:grpSpPr>
            <p:pic>
              <p:nvPicPr>
                <p:cNvPr id="23" name="Picture 3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 y="1480"/>
                  <a:ext cx="1103" cy="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9"/>
                <p:cNvSpPr>
                  <a:spLocks noChangeArrowheads="1"/>
                </p:cNvSpPr>
                <p:nvPr/>
              </p:nvSpPr>
              <p:spPr bwMode="auto">
                <a:xfrm>
                  <a:off x="2699" y="1480"/>
                  <a:ext cx="1088" cy="1085"/>
                </a:xfrm>
                <a:prstGeom prst="ellipse">
                  <a:avLst/>
                </a:prstGeom>
                <a:solidFill>
                  <a:srgbClr val="0B3D91">
                    <a:alpha val="0"/>
                  </a:srgbClr>
                </a:solidFill>
                <a:ln w="34925">
                  <a:solidFill>
                    <a:srgbClr val="000000"/>
                  </a:solidFill>
                  <a:round/>
                  <a:headEnd/>
                  <a:tailEnd/>
                </a:ln>
              </p:spPr>
              <p:txBody>
                <a:bodyPr anchor="ctr"/>
                <a:lstStyle/>
                <a:p>
                  <a:pPr marL="0" marR="0" lvl="0" indent="0" algn="l" defTabSz="371472" rtl="0" eaLnBrk="1" fontAlgn="auto" latinLnBrk="0" hangingPunct="1">
                    <a:lnSpc>
                      <a:spcPct val="100000"/>
                    </a:lnSpc>
                    <a:spcBef>
                      <a:spcPts val="0"/>
                    </a:spcBef>
                    <a:spcAft>
                      <a:spcPts val="0"/>
                    </a:spcAft>
                    <a:buClrTx/>
                    <a:buSzTx/>
                    <a:buFontTx/>
                    <a:buNone/>
                    <a:tabLst/>
                    <a:defRPr/>
                  </a:pPr>
                  <a:endParaRPr kumimoji="0" lang="sv-SE" sz="1462" b="0" i="0" u="none" strike="noStrike" kern="1200" cap="none" spc="0" normalizeH="0" baseline="0" noProof="0">
                    <a:ln>
                      <a:noFill/>
                    </a:ln>
                    <a:solidFill>
                      <a:srgbClr val="3D1152"/>
                    </a:solidFill>
                    <a:effectLst/>
                    <a:uLnTx/>
                    <a:uFillTx/>
                    <a:latin typeface="Arial" pitchFamily="34" charset="0"/>
                    <a:ea typeface="MS PGothic" pitchFamily="34" charset="-128"/>
                    <a:cs typeface="Arial" pitchFamily="34" charset="0"/>
                  </a:endParaRPr>
                </a:p>
              </p:txBody>
            </p:sp>
          </p:grpSp>
          <p:sp>
            <p:nvSpPr>
              <p:cNvPr id="20" name="Text Box 16"/>
              <p:cNvSpPr txBox="1">
                <a:spLocks noChangeArrowheads="1"/>
              </p:cNvSpPr>
              <p:nvPr/>
            </p:nvSpPr>
            <p:spPr bwMode="auto">
              <a:xfrm>
                <a:off x="4059" y="2165"/>
                <a:ext cx="1681" cy="503"/>
              </a:xfrm>
              <a:prstGeom prst="rect">
                <a:avLst/>
              </a:prstGeom>
              <a:solidFill>
                <a:srgbClr val="E5E5FF"/>
              </a:solidFill>
              <a:ln w="9525">
                <a:solidFill>
                  <a:srgbClr val="4D4D4D"/>
                </a:solidFill>
                <a:miter lim="800000"/>
                <a:headEnd/>
                <a:tailEnd/>
              </a:ln>
            </p:spPr>
            <p:txBody>
              <a:bodyPr lIns="49778" tIns="24889" rIns="49778" bIns="24889"/>
              <a:lstStyle>
                <a:lvl1pPr defTabSz="457200" eaLnBrk="0" hangingPunct="0">
                  <a:defRPr b="1">
                    <a:solidFill>
                      <a:schemeClr val="tx1"/>
                    </a:solidFill>
                    <a:latin typeface="Smith&amp;NephewLF" pitchFamily="34" charset="0"/>
                  </a:defRPr>
                </a:lvl1pPr>
                <a:lvl2pPr marL="742950" indent="-285750" defTabSz="457200" eaLnBrk="0" hangingPunct="0">
                  <a:defRPr b="1">
                    <a:solidFill>
                      <a:schemeClr val="tx1"/>
                    </a:solidFill>
                    <a:latin typeface="Smith&amp;NephewLF" pitchFamily="34" charset="0"/>
                  </a:defRPr>
                </a:lvl2pPr>
                <a:lvl3pPr marL="1143000" indent="-228600" defTabSz="457200" eaLnBrk="0" hangingPunct="0">
                  <a:defRPr b="1">
                    <a:solidFill>
                      <a:schemeClr val="tx1"/>
                    </a:solidFill>
                    <a:latin typeface="Smith&amp;NephewLF" pitchFamily="34" charset="0"/>
                  </a:defRPr>
                </a:lvl3pPr>
                <a:lvl4pPr marL="1600200" indent="-228600" defTabSz="457200" eaLnBrk="0" hangingPunct="0">
                  <a:defRPr b="1">
                    <a:solidFill>
                      <a:schemeClr val="tx1"/>
                    </a:solidFill>
                    <a:latin typeface="Smith&amp;NephewLF" pitchFamily="34" charset="0"/>
                  </a:defRPr>
                </a:lvl4pPr>
                <a:lvl5pPr marL="2057400" indent="-228600" defTabSz="457200" eaLnBrk="0" hangingPunct="0">
                  <a:defRPr b="1">
                    <a:solidFill>
                      <a:schemeClr val="tx1"/>
                    </a:solidFill>
                    <a:latin typeface="Smith&amp;NephewLF" pitchFamily="34" charset="0"/>
                  </a:defRPr>
                </a:lvl5pPr>
                <a:lvl6pPr marL="2514600" indent="-228600" defTabSz="457200" eaLnBrk="0" fontAlgn="base" hangingPunct="0">
                  <a:spcBef>
                    <a:spcPct val="0"/>
                  </a:spcBef>
                  <a:spcAft>
                    <a:spcPct val="0"/>
                  </a:spcAft>
                  <a:defRPr b="1">
                    <a:solidFill>
                      <a:schemeClr val="tx1"/>
                    </a:solidFill>
                    <a:latin typeface="Smith&amp;NephewLF" pitchFamily="34" charset="0"/>
                  </a:defRPr>
                </a:lvl6pPr>
                <a:lvl7pPr marL="2971800" indent="-228600" defTabSz="457200" eaLnBrk="0" fontAlgn="base" hangingPunct="0">
                  <a:spcBef>
                    <a:spcPct val="0"/>
                  </a:spcBef>
                  <a:spcAft>
                    <a:spcPct val="0"/>
                  </a:spcAft>
                  <a:defRPr b="1">
                    <a:solidFill>
                      <a:schemeClr val="tx1"/>
                    </a:solidFill>
                    <a:latin typeface="Smith&amp;NephewLF" pitchFamily="34" charset="0"/>
                  </a:defRPr>
                </a:lvl7pPr>
                <a:lvl8pPr marL="3429000" indent="-228600" defTabSz="457200" eaLnBrk="0" fontAlgn="base" hangingPunct="0">
                  <a:spcBef>
                    <a:spcPct val="0"/>
                  </a:spcBef>
                  <a:spcAft>
                    <a:spcPct val="0"/>
                  </a:spcAft>
                  <a:defRPr b="1">
                    <a:solidFill>
                      <a:schemeClr val="tx1"/>
                    </a:solidFill>
                    <a:latin typeface="Smith&amp;NephewLF" pitchFamily="34" charset="0"/>
                  </a:defRPr>
                </a:lvl8pPr>
                <a:lvl9pPr marL="3886200" indent="-228600" defTabSz="457200" eaLnBrk="0" fontAlgn="base" hangingPunct="0">
                  <a:spcBef>
                    <a:spcPct val="0"/>
                  </a:spcBef>
                  <a:spcAft>
                    <a:spcPct val="0"/>
                  </a:spcAft>
                  <a:defRPr b="1">
                    <a:solidFill>
                      <a:schemeClr val="tx1"/>
                    </a:solidFill>
                    <a:latin typeface="Smith&amp;NephewLF"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137" b="1" i="0" u="none" strike="noStrike" kern="1200" cap="none" spc="0" normalizeH="0" baseline="0" noProof="0">
                    <a:ln>
                      <a:noFill/>
                    </a:ln>
                    <a:solidFill>
                      <a:srgbClr val="4D4D4D"/>
                    </a:solidFill>
                    <a:effectLst/>
                    <a:uLnTx/>
                    <a:uFillTx/>
                    <a:latin typeface="Arial" pitchFamily="34" charset="0"/>
                    <a:ea typeface="MS PGothic" pitchFamily="34" charset="-128"/>
                    <a:cs typeface="Arial" pitchFamily="34" charset="0"/>
                  </a:rPr>
                  <a:t>Entangled network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137" b="1" i="0" u="none" strike="noStrike" kern="1200" cap="none" spc="0" normalizeH="0" baseline="0" noProof="0">
                    <a:ln>
                      <a:noFill/>
                    </a:ln>
                    <a:solidFill>
                      <a:srgbClr val="4D4D4D"/>
                    </a:solidFill>
                    <a:effectLst/>
                    <a:uLnTx/>
                    <a:uFillTx/>
                    <a:latin typeface="Arial" pitchFamily="34" charset="0"/>
                    <a:ea typeface="MS PGothic" pitchFamily="34" charset="-128"/>
                    <a:cs typeface="Arial" pitchFamily="34" charset="0"/>
                  </a:rPr>
                  <a:t>of HA chains </a:t>
                </a:r>
                <a:endParaRPr kumimoji="0" lang="en-US" sz="1137" b="0" i="0" u="none" strike="noStrike" kern="1200" cap="none" spc="0" normalizeH="0" baseline="0" noProof="0">
                  <a:ln>
                    <a:noFill/>
                  </a:ln>
                  <a:solidFill>
                    <a:srgbClr val="3D1152"/>
                  </a:solidFill>
                  <a:effectLst/>
                  <a:uLnTx/>
                  <a:uFillTx/>
                  <a:latin typeface="Arial" pitchFamily="34" charset="0"/>
                  <a:ea typeface="MS PGothic" pitchFamily="34" charset="-128"/>
                  <a:cs typeface="Arial" pitchFamily="34" charset="0"/>
                </a:endParaRPr>
              </a:p>
            </p:txBody>
          </p:sp>
          <p:sp>
            <p:nvSpPr>
              <p:cNvPr id="21" name="Line 44"/>
              <p:cNvSpPr>
                <a:spLocks noChangeShapeType="1"/>
              </p:cNvSpPr>
              <p:nvPr/>
            </p:nvSpPr>
            <p:spPr bwMode="auto">
              <a:xfrm flipV="1">
                <a:off x="1837" y="1829"/>
                <a:ext cx="1179" cy="540"/>
              </a:xfrm>
              <a:prstGeom prst="line">
                <a:avLst/>
              </a:prstGeom>
              <a:noFill/>
              <a:ln w="349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a:ln>
                    <a:noFill/>
                  </a:ln>
                  <a:solidFill>
                    <a:srgbClr val="3D1152"/>
                  </a:solidFill>
                  <a:effectLst/>
                  <a:uLnTx/>
                  <a:uFillTx/>
                  <a:latin typeface="Arial" pitchFamily="34" charset="0"/>
                  <a:ea typeface="+mn-ea"/>
                  <a:cs typeface="Arial" pitchFamily="34" charset="0"/>
                </a:endParaRPr>
              </a:p>
            </p:txBody>
          </p:sp>
          <p:sp>
            <p:nvSpPr>
              <p:cNvPr id="22" name="Line 45"/>
              <p:cNvSpPr>
                <a:spLocks noChangeShapeType="1"/>
              </p:cNvSpPr>
              <p:nvPr/>
            </p:nvSpPr>
            <p:spPr bwMode="auto">
              <a:xfrm>
                <a:off x="1791" y="2604"/>
                <a:ext cx="1452" cy="264"/>
              </a:xfrm>
              <a:prstGeom prst="line">
                <a:avLst/>
              </a:prstGeom>
              <a:noFill/>
              <a:ln w="34925">
                <a:solidFill>
                  <a:srgbClr val="000000"/>
                </a:solidFill>
                <a:round/>
                <a:headEnd/>
                <a:tailEnd/>
              </a:ln>
              <a:extLst>
                <a:ext uri="{909E8E84-426E-40DD-AFC4-6F175D3DCCD1}">
                  <a14:hiddenFill xmlns:a14="http://schemas.microsoft.com/office/drawing/2010/main">
                    <a:noFill/>
                  </a14:hiddenFill>
                </a:ext>
              </a:ex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a:ln>
                    <a:noFill/>
                  </a:ln>
                  <a:solidFill>
                    <a:srgbClr val="3D1152"/>
                  </a:solidFill>
                  <a:effectLst/>
                  <a:uLnTx/>
                  <a:uFillTx/>
                  <a:latin typeface="Arial" pitchFamily="34" charset="0"/>
                  <a:ea typeface="+mn-ea"/>
                  <a:cs typeface="Arial" pitchFamily="34" charset="0"/>
                </a:endParaRPr>
              </a:p>
            </p:txBody>
          </p:sp>
        </p:grpSp>
        <p:grpSp>
          <p:nvGrpSpPr>
            <p:cNvPr id="12" name="Group 13"/>
            <p:cNvGrpSpPr>
              <a:grpSpLocks/>
            </p:cNvGrpSpPr>
            <p:nvPr/>
          </p:nvGrpSpPr>
          <p:grpSpPr bwMode="auto">
            <a:xfrm>
              <a:off x="1296" y="1920"/>
              <a:ext cx="2549" cy="1031"/>
              <a:chOff x="1565" y="2687"/>
              <a:chExt cx="3792" cy="1533"/>
            </a:xfrm>
          </p:grpSpPr>
          <p:grpSp>
            <p:nvGrpSpPr>
              <p:cNvPr id="13" name="Group 14"/>
              <p:cNvGrpSpPr>
                <a:grpSpLocks/>
              </p:cNvGrpSpPr>
              <p:nvPr/>
            </p:nvGrpSpPr>
            <p:grpSpPr bwMode="auto">
              <a:xfrm>
                <a:off x="2562" y="3186"/>
                <a:ext cx="1030" cy="1034"/>
                <a:chOff x="2653" y="2886"/>
                <a:chExt cx="1030" cy="1034"/>
              </a:xfrm>
            </p:grpSpPr>
            <p:pic>
              <p:nvPicPr>
                <p:cNvPr id="17" name="Picture 4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3" y="2886"/>
                  <a:ext cx="1030"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6"/>
                <p:cNvSpPr>
                  <a:spLocks noChangeArrowheads="1"/>
                </p:cNvSpPr>
                <p:nvPr/>
              </p:nvSpPr>
              <p:spPr bwMode="auto">
                <a:xfrm>
                  <a:off x="2671" y="2901"/>
                  <a:ext cx="998" cy="998"/>
                </a:xfrm>
                <a:prstGeom prst="ellipse">
                  <a:avLst/>
                </a:prstGeom>
                <a:solidFill>
                  <a:srgbClr val="0B3D91">
                    <a:alpha val="0"/>
                  </a:srgbClr>
                </a:solidFill>
                <a:ln w="34925">
                  <a:solidFill>
                    <a:srgbClr val="FF9900"/>
                  </a:solidFill>
                  <a:round/>
                  <a:headEnd/>
                  <a:tailEnd/>
                </a:ln>
              </p:spPr>
              <p:txBody>
                <a:bodyPr anchor="ctr"/>
                <a:lstStyle/>
                <a:p>
                  <a:pPr marL="0" marR="0" lvl="0" indent="0" algn="l" defTabSz="371472" rtl="0" eaLnBrk="1" fontAlgn="auto" latinLnBrk="0" hangingPunct="1">
                    <a:lnSpc>
                      <a:spcPct val="100000"/>
                    </a:lnSpc>
                    <a:spcBef>
                      <a:spcPts val="0"/>
                    </a:spcBef>
                    <a:spcAft>
                      <a:spcPts val="0"/>
                    </a:spcAft>
                    <a:buClrTx/>
                    <a:buSzTx/>
                    <a:buFontTx/>
                    <a:buNone/>
                    <a:tabLst/>
                    <a:defRPr/>
                  </a:pPr>
                  <a:endParaRPr kumimoji="0" lang="sv-SE" sz="1462" b="0" i="0" u="none" strike="noStrike" kern="1200" cap="none" spc="0" normalizeH="0" baseline="0" noProof="0">
                    <a:ln>
                      <a:noFill/>
                    </a:ln>
                    <a:solidFill>
                      <a:srgbClr val="3D1152"/>
                    </a:solidFill>
                    <a:effectLst/>
                    <a:uLnTx/>
                    <a:uFillTx/>
                    <a:latin typeface="Arial" pitchFamily="34" charset="0"/>
                    <a:ea typeface="MS PGothic" pitchFamily="34" charset="-128"/>
                    <a:cs typeface="Arial" pitchFamily="34" charset="0"/>
                  </a:endParaRPr>
                </a:p>
              </p:txBody>
            </p:sp>
          </p:grpSp>
          <p:sp>
            <p:nvSpPr>
              <p:cNvPr id="14" name="Text Box 17"/>
              <p:cNvSpPr txBox="1">
                <a:spLocks noChangeArrowheads="1"/>
              </p:cNvSpPr>
              <p:nvPr/>
            </p:nvSpPr>
            <p:spPr bwMode="auto">
              <a:xfrm>
                <a:off x="3951" y="3528"/>
                <a:ext cx="1406" cy="372"/>
              </a:xfrm>
              <a:prstGeom prst="rect">
                <a:avLst/>
              </a:prstGeom>
              <a:solidFill>
                <a:srgbClr val="FF9900"/>
              </a:solidFill>
              <a:ln w="9525">
                <a:solidFill>
                  <a:srgbClr val="4D4D4D"/>
                </a:solidFill>
                <a:miter lim="800000"/>
                <a:headEnd/>
                <a:tailEnd/>
              </a:ln>
            </p:spPr>
            <p:txBody>
              <a:bodyPr lIns="49778" tIns="24889" rIns="49778" bIns="24889"/>
              <a:lstStyle>
                <a:lvl1pPr defTabSz="457200" eaLnBrk="0" hangingPunct="0">
                  <a:defRPr b="1">
                    <a:solidFill>
                      <a:schemeClr val="tx1"/>
                    </a:solidFill>
                    <a:latin typeface="Smith&amp;NephewLF" pitchFamily="34" charset="0"/>
                  </a:defRPr>
                </a:lvl1pPr>
                <a:lvl2pPr marL="742950" indent="-285750" defTabSz="457200" eaLnBrk="0" hangingPunct="0">
                  <a:defRPr b="1">
                    <a:solidFill>
                      <a:schemeClr val="tx1"/>
                    </a:solidFill>
                    <a:latin typeface="Smith&amp;NephewLF" pitchFamily="34" charset="0"/>
                  </a:defRPr>
                </a:lvl2pPr>
                <a:lvl3pPr marL="1143000" indent="-228600" defTabSz="457200" eaLnBrk="0" hangingPunct="0">
                  <a:defRPr b="1">
                    <a:solidFill>
                      <a:schemeClr val="tx1"/>
                    </a:solidFill>
                    <a:latin typeface="Smith&amp;NephewLF" pitchFamily="34" charset="0"/>
                  </a:defRPr>
                </a:lvl3pPr>
                <a:lvl4pPr marL="1600200" indent="-228600" defTabSz="457200" eaLnBrk="0" hangingPunct="0">
                  <a:defRPr b="1">
                    <a:solidFill>
                      <a:schemeClr val="tx1"/>
                    </a:solidFill>
                    <a:latin typeface="Smith&amp;NephewLF" pitchFamily="34" charset="0"/>
                  </a:defRPr>
                </a:lvl4pPr>
                <a:lvl5pPr marL="2057400" indent="-228600" defTabSz="457200" eaLnBrk="0" hangingPunct="0">
                  <a:defRPr b="1">
                    <a:solidFill>
                      <a:schemeClr val="tx1"/>
                    </a:solidFill>
                    <a:latin typeface="Smith&amp;NephewLF" pitchFamily="34" charset="0"/>
                  </a:defRPr>
                </a:lvl5pPr>
                <a:lvl6pPr marL="2514600" indent="-228600" defTabSz="457200" eaLnBrk="0" fontAlgn="base" hangingPunct="0">
                  <a:spcBef>
                    <a:spcPct val="0"/>
                  </a:spcBef>
                  <a:spcAft>
                    <a:spcPct val="0"/>
                  </a:spcAft>
                  <a:defRPr b="1">
                    <a:solidFill>
                      <a:schemeClr val="tx1"/>
                    </a:solidFill>
                    <a:latin typeface="Smith&amp;NephewLF" pitchFamily="34" charset="0"/>
                  </a:defRPr>
                </a:lvl6pPr>
                <a:lvl7pPr marL="2971800" indent="-228600" defTabSz="457200" eaLnBrk="0" fontAlgn="base" hangingPunct="0">
                  <a:spcBef>
                    <a:spcPct val="0"/>
                  </a:spcBef>
                  <a:spcAft>
                    <a:spcPct val="0"/>
                  </a:spcAft>
                  <a:defRPr b="1">
                    <a:solidFill>
                      <a:schemeClr val="tx1"/>
                    </a:solidFill>
                    <a:latin typeface="Smith&amp;NephewLF" pitchFamily="34" charset="0"/>
                  </a:defRPr>
                </a:lvl7pPr>
                <a:lvl8pPr marL="3429000" indent="-228600" defTabSz="457200" eaLnBrk="0" fontAlgn="base" hangingPunct="0">
                  <a:spcBef>
                    <a:spcPct val="0"/>
                  </a:spcBef>
                  <a:spcAft>
                    <a:spcPct val="0"/>
                  </a:spcAft>
                  <a:defRPr b="1">
                    <a:solidFill>
                      <a:schemeClr val="tx1"/>
                    </a:solidFill>
                    <a:latin typeface="Smith&amp;NephewLF" pitchFamily="34" charset="0"/>
                  </a:defRPr>
                </a:lvl8pPr>
                <a:lvl9pPr marL="3886200" indent="-228600" defTabSz="457200" eaLnBrk="0" fontAlgn="base" hangingPunct="0">
                  <a:spcBef>
                    <a:spcPct val="0"/>
                  </a:spcBef>
                  <a:spcAft>
                    <a:spcPct val="0"/>
                  </a:spcAft>
                  <a:defRPr b="1">
                    <a:solidFill>
                      <a:schemeClr val="tx1"/>
                    </a:solidFill>
                    <a:latin typeface="Smith&amp;NephewLF"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137"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Covalent bond</a:t>
                </a:r>
                <a:endParaRPr kumimoji="0" lang="en-US" sz="1137" b="0" i="0" u="none" strike="noStrike" kern="1200" cap="none" spc="0" normalizeH="0" baseline="0" noProof="0">
                  <a:ln>
                    <a:noFill/>
                  </a:ln>
                  <a:solidFill>
                    <a:srgbClr val="3D1152"/>
                  </a:solidFill>
                  <a:effectLst/>
                  <a:uLnTx/>
                  <a:uFillTx/>
                  <a:latin typeface="Arial" pitchFamily="34" charset="0"/>
                  <a:ea typeface="MS PGothic" pitchFamily="34" charset="-128"/>
                  <a:cs typeface="Arial" pitchFamily="34" charset="0"/>
                </a:endParaRPr>
              </a:p>
            </p:txBody>
          </p:sp>
          <p:sp>
            <p:nvSpPr>
              <p:cNvPr id="15" name="Line 21"/>
              <p:cNvSpPr>
                <a:spLocks noChangeShapeType="1"/>
              </p:cNvSpPr>
              <p:nvPr/>
            </p:nvSpPr>
            <p:spPr bwMode="auto">
              <a:xfrm>
                <a:off x="1565" y="2914"/>
                <a:ext cx="1088" cy="1043"/>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a:ln>
                    <a:noFill/>
                  </a:ln>
                  <a:solidFill>
                    <a:srgbClr val="3D1152"/>
                  </a:solidFill>
                  <a:effectLst/>
                  <a:uLnTx/>
                  <a:uFillTx/>
                  <a:latin typeface="Arial" pitchFamily="34" charset="0"/>
                  <a:ea typeface="+mn-ea"/>
                  <a:cs typeface="Arial" pitchFamily="34" charset="0"/>
                </a:endParaRPr>
              </a:p>
            </p:txBody>
          </p:sp>
          <p:sp>
            <p:nvSpPr>
              <p:cNvPr id="16" name="Line 22"/>
              <p:cNvSpPr>
                <a:spLocks noChangeShapeType="1"/>
              </p:cNvSpPr>
              <p:nvPr/>
            </p:nvSpPr>
            <p:spPr bwMode="auto">
              <a:xfrm>
                <a:off x="1655" y="2687"/>
                <a:ext cx="1588" cy="544"/>
              </a:xfrm>
              <a:prstGeom prst="line">
                <a:avLst/>
              </a:prstGeom>
              <a:noFill/>
              <a:ln w="25400">
                <a:solidFill>
                  <a:srgbClr val="FF99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62" b="0" i="0" u="none" strike="noStrike" kern="1200" cap="none" spc="0" normalizeH="0" baseline="0" noProof="0">
                  <a:ln>
                    <a:noFill/>
                  </a:ln>
                  <a:solidFill>
                    <a:srgbClr val="3D1152"/>
                  </a:solidFill>
                  <a:effectLst/>
                  <a:uLnTx/>
                  <a:uFillTx/>
                  <a:latin typeface="Arial" pitchFamily="34" charset="0"/>
                  <a:ea typeface="+mn-ea"/>
                  <a:cs typeface="Arial" pitchFamily="34" charset="0"/>
                </a:endParaRPr>
              </a:p>
            </p:txBody>
          </p:sp>
        </p:grpSp>
      </p:grpSp>
    </p:spTree>
    <p:extLst>
      <p:ext uri="{BB962C8B-B14F-4D97-AF65-F5344CB8AC3E}">
        <p14:creationId xmlns:p14="http://schemas.microsoft.com/office/powerpoint/2010/main" val="2920549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itle 3"/>
          <p:cNvSpPr>
            <a:spLocks noGrp="1"/>
          </p:cNvSpPr>
          <p:nvPr>
            <p:ph type="title"/>
          </p:nvPr>
        </p:nvSpPr>
        <p:spPr/>
        <p:txBody>
          <a:bodyPr>
            <a:normAutofit fontScale="90000"/>
          </a:bodyPr>
          <a:lstStyle/>
          <a:p>
            <a:r>
              <a:rPr lang="en-US" smtClean="0"/>
              <a:t>Longer residence time translates into extended pain relief –clinical evidence vs Synvisc</a:t>
            </a:r>
            <a:endParaRPr lang="en-US" altLang="en-US" dirty="0"/>
          </a:p>
        </p:txBody>
      </p:sp>
      <p:sp>
        <p:nvSpPr>
          <p:cNvPr id="6" name="Content Placeholder 2"/>
          <p:cNvSpPr>
            <a:spLocks noGrp="1"/>
          </p:cNvSpPr>
          <p:nvPr>
            <p:ph idx="1"/>
          </p:nvPr>
        </p:nvSpPr>
        <p:spPr>
          <a:xfrm>
            <a:off x="838202" y="1943959"/>
            <a:ext cx="6400799" cy="4351338"/>
          </a:xfrm>
        </p:spPr>
        <p:txBody>
          <a:bodyPr>
            <a:normAutofit lnSpcReduction="10000"/>
          </a:bodyPr>
          <a:lstStyle/>
          <a:p>
            <a:r>
              <a:rPr lang="en-US" smtClean="0"/>
              <a:t>Independent, prospective randomized trial comparing Synvisc-One® (hylan G-F 20). vs DUROLANE.</a:t>
            </a:r>
          </a:p>
          <a:p>
            <a:r>
              <a:rPr lang="en-US" smtClean="0"/>
              <a:t>182 patients</a:t>
            </a:r>
          </a:p>
          <a:p>
            <a:r>
              <a:rPr lang="en-US" smtClean="0"/>
              <a:t>KL 2 and KL 3 (</a:t>
            </a:r>
            <a:r>
              <a:rPr lang="en-CA" smtClean="0"/>
              <a:t>Kellegren-Lawrence radiographic score).</a:t>
            </a:r>
            <a:endParaRPr lang="en-US" smtClean="0"/>
          </a:p>
          <a:p>
            <a:r>
              <a:rPr lang="en-US" smtClean="0"/>
              <a:t>Assessments performed at 3, 6, &amp; 9 months    post-injection.</a:t>
            </a:r>
          </a:p>
          <a:p>
            <a:r>
              <a:rPr lang="en-US" smtClean="0"/>
              <a:t>Patients with other symptomatic joints excluded.</a:t>
            </a:r>
          </a:p>
          <a:p>
            <a:endParaRPr lang="en-GB" dirty="0"/>
          </a:p>
        </p:txBody>
      </p:sp>
      <p:pic>
        <p:nvPicPr>
          <p:cNvPr id="2" name="Picture 1"/>
          <p:cNvPicPr>
            <a:picLocks noChangeAspect="1"/>
          </p:cNvPicPr>
          <p:nvPr/>
        </p:nvPicPr>
        <p:blipFill>
          <a:blip r:embed="rId3"/>
          <a:stretch>
            <a:fillRect/>
          </a:stretch>
        </p:blipFill>
        <p:spPr>
          <a:xfrm rot="20839675">
            <a:off x="8028986" y="1672489"/>
            <a:ext cx="3109653" cy="4334515"/>
          </a:xfrm>
          <a:prstGeom prst="rect">
            <a:avLst/>
          </a:prstGeom>
          <a:ln>
            <a:noFill/>
          </a:ln>
          <a:effectLst>
            <a:outerShdw blurRad="177800" dist="88900" dir="2700000" algn="ctr" rotWithShape="0">
              <a:schemeClr val="tx1">
                <a:lumMod val="50000"/>
                <a:lumOff val="50000"/>
                <a:alpha val="65000"/>
              </a:schemeClr>
            </a:outerShdw>
          </a:effectLst>
        </p:spPr>
      </p:pic>
    </p:spTree>
    <p:extLst>
      <p:ext uri="{BB962C8B-B14F-4D97-AF65-F5344CB8AC3E}">
        <p14:creationId xmlns:p14="http://schemas.microsoft.com/office/powerpoint/2010/main" val="3440618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2480" y="1866886"/>
            <a:ext cx="8405920" cy="4546999"/>
          </a:xfrm>
          <a:prstGeom prst="rect">
            <a:avLst/>
          </a:prstGeom>
        </p:spPr>
      </p:pic>
      <p:sp>
        <p:nvSpPr>
          <p:cNvPr id="4" name="Title 3"/>
          <p:cNvSpPr>
            <a:spLocks noGrp="1"/>
          </p:cNvSpPr>
          <p:nvPr>
            <p:ph type="title"/>
          </p:nvPr>
        </p:nvSpPr>
        <p:spPr/>
        <p:txBody>
          <a:bodyPr/>
          <a:lstStyle/>
          <a:p>
            <a:r>
              <a:rPr lang="en-US" smtClean="0"/>
              <a:t>Greater reduction in knee pain vs. Synvisc-One</a:t>
            </a:r>
            <a:endParaRPr lang="en-US" dirty="0"/>
          </a:p>
        </p:txBody>
      </p:sp>
    </p:spTree>
    <p:extLst>
      <p:ext uri="{BB962C8B-B14F-4D97-AF65-F5344CB8AC3E}">
        <p14:creationId xmlns:p14="http://schemas.microsoft.com/office/powerpoint/2010/main" val="4121404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itle 3"/>
          <p:cNvSpPr>
            <a:spLocks noGrp="1"/>
          </p:cNvSpPr>
          <p:nvPr>
            <p:ph type="title"/>
          </p:nvPr>
        </p:nvSpPr>
        <p:spPr>
          <a:xfrm>
            <a:off x="628649" y="903012"/>
            <a:ext cx="11009779" cy="925791"/>
          </a:xfrm>
        </p:spPr>
        <p:txBody>
          <a:bodyPr>
            <a:noAutofit/>
          </a:bodyPr>
          <a:lstStyle/>
          <a:p>
            <a:r>
              <a:rPr lang="en-US" altLang="en-US" sz="2925" dirty="0"/>
              <a:t>NASHA hyaluronic acid vs methylprednisolone for </a:t>
            </a:r>
            <a:r>
              <a:rPr lang="en-US" altLang="en-US" sz="2925" dirty="0" smtClean="0"/>
              <a:t>knee OA</a:t>
            </a:r>
            <a:endParaRPr lang="en-US" altLang="en-US" sz="2925" dirty="0"/>
          </a:p>
        </p:txBody>
      </p:sp>
      <p:sp>
        <p:nvSpPr>
          <p:cNvPr id="5" name="Rectangle 3"/>
          <p:cNvSpPr>
            <a:spLocks noGrp="1" noChangeArrowheads="1"/>
          </p:cNvSpPr>
          <p:nvPr>
            <p:ph idx="1"/>
          </p:nvPr>
        </p:nvSpPr>
        <p:spPr>
          <a:xfrm>
            <a:off x="838202" y="1943959"/>
            <a:ext cx="6515098" cy="4351338"/>
          </a:xfrm>
        </p:spPr>
        <p:txBody>
          <a:bodyPr>
            <a:noAutofit/>
          </a:bodyPr>
          <a:lstStyle/>
          <a:p>
            <a:pPr marL="628650" indent="-285750">
              <a:lnSpc>
                <a:spcPct val="100000"/>
              </a:lnSpc>
              <a:spcBef>
                <a:spcPts val="300"/>
              </a:spcBef>
              <a:defRPr/>
            </a:pPr>
            <a:r>
              <a:rPr lang="sv-SE" sz="2000" dirty="0" smtClean="0"/>
              <a:t>Prospective</a:t>
            </a:r>
            <a:r>
              <a:rPr lang="sv-SE" sz="2000" dirty="0"/>
              <a:t>, randomized, double blind, </a:t>
            </a:r>
            <a:r>
              <a:rPr lang="sv-SE" sz="2000" dirty="0" smtClean="0"/>
              <a:t>active-controlled Investigator </a:t>
            </a:r>
            <a:r>
              <a:rPr lang="sv-SE" sz="2000" dirty="0"/>
              <a:t>initiated Level 1 study.</a:t>
            </a:r>
          </a:p>
          <a:p>
            <a:pPr marL="628650" indent="-285750">
              <a:lnSpc>
                <a:spcPct val="100000"/>
              </a:lnSpc>
              <a:spcBef>
                <a:spcPts val="300"/>
              </a:spcBef>
              <a:defRPr/>
            </a:pPr>
            <a:r>
              <a:rPr lang="sv-SE" sz="2000" dirty="0" smtClean="0"/>
              <a:t>Mild </a:t>
            </a:r>
            <a:r>
              <a:rPr lang="sv-SE" sz="2000" dirty="0"/>
              <a:t>to moderate knee osteoarthritis</a:t>
            </a:r>
            <a:r>
              <a:rPr lang="sv-SE" sz="2000" dirty="0" smtClean="0"/>
              <a:t>.</a:t>
            </a:r>
            <a:endParaRPr lang="sv-SE" sz="2000" dirty="0" smtClean="0"/>
          </a:p>
          <a:p>
            <a:pPr marL="628650" indent="-285750">
              <a:spcBef>
                <a:spcPts val="300"/>
              </a:spcBef>
              <a:defRPr/>
            </a:pPr>
            <a:r>
              <a:rPr lang="sv-SE" sz="2000" dirty="0" smtClean="0"/>
              <a:t>Non-inferiority </a:t>
            </a:r>
            <a:r>
              <a:rPr lang="sv-SE" sz="2000" dirty="0"/>
              <a:t>to methylprednisolone acetate (MPA</a:t>
            </a:r>
            <a:r>
              <a:rPr lang="sv-SE" sz="2000" dirty="0" smtClean="0"/>
              <a:t>).</a:t>
            </a:r>
          </a:p>
          <a:p>
            <a:pPr marL="628650" indent="-285750">
              <a:spcBef>
                <a:spcPts val="300"/>
              </a:spcBef>
              <a:defRPr/>
            </a:pPr>
            <a:r>
              <a:rPr lang="sv-SE" sz="2000" dirty="0" smtClean="0"/>
              <a:t>26 </a:t>
            </a:r>
            <a:r>
              <a:rPr lang="sv-SE" sz="2000" dirty="0"/>
              <a:t>week, blinded phase + 6-month open label extension </a:t>
            </a:r>
            <a:r>
              <a:rPr lang="sv-SE" sz="2000" dirty="0" smtClean="0"/>
              <a:t>phase</a:t>
            </a:r>
          </a:p>
          <a:p>
            <a:pPr marL="628650" indent="-285750">
              <a:spcBef>
                <a:spcPts val="300"/>
              </a:spcBef>
              <a:defRPr/>
            </a:pPr>
            <a:r>
              <a:rPr lang="sv-SE" sz="2000" dirty="0" smtClean="0"/>
              <a:t>442 </a:t>
            </a:r>
            <a:r>
              <a:rPr lang="sv-SE" sz="2000" dirty="0"/>
              <a:t>patients across 3 </a:t>
            </a:r>
            <a:r>
              <a:rPr lang="sv-SE" sz="2000" dirty="0" smtClean="0"/>
              <a:t>countries.</a:t>
            </a:r>
          </a:p>
          <a:p>
            <a:pPr marL="628650" indent="-285750">
              <a:spcBef>
                <a:spcPts val="300"/>
              </a:spcBef>
              <a:defRPr/>
            </a:pPr>
            <a:r>
              <a:rPr lang="sv-SE" sz="2000" dirty="0" smtClean="0"/>
              <a:t>Age </a:t>
            </a:r>
            <a:r>
              <a:rPr lang="sv-SE" sz="2000" dirty="0"/>
              <a:t>average 35-80 </a:t>
            </a:r>
            <a:r>
              <a:rPr lang="sv-SE" sz="2000" dirty="0" smtClean="0"/>
              <a:t>years.</a:t>
            </a:r>
          </a:p>
          <a:p>
            <a:pPr marL="628650" indent="-285750">
              <a:spcBef>
                <a:spcPts val="300"/>
              </a:spcBef>
              <a:defRPr/>
            </a:pPr>
            <a:r>
              <a:rPr lang="en-US" sz="2000" dirty="0" smtClean="0"/>
              <a:t>Investigators </a:t>
            </a:r>
            <a:r>
              <a:rPr lang="en-US" sz="2000" dirty="0"/>
              <a:t>conducted the an open-label extension in 342 patients to see if benefits would be replicated and to measure sensitivity to repeat injections. </a:t>
            </a:r>
          </a:p>
        </p:txBody>
      </p:sp>
      <p:pic>
        <p:nvPicPr>
          <p:cNvPr id="3" name="Picture 2"/>
          <p:cNvPicPr>
            <a:picLocks noChangeAspect="1"/>
          </p:cNvPicPr>
          <p:nvPr/>
        </p:nvPicPr>
        <p:blipFill>
          <a:blip r:embed="rId3"/>
          <a:stretch>
            <a:fillRect/>
          </a:stretch>
        </p:blipFill>
        <p:spPr>
          <a:xfrm rot="20841303">
            <a:off x="8194439" y="1874705"/>
            <a:ext cx="3007315" cy="4322757"/>
          </a:xfrm>
          <a:prstGeom prst="rect">
            <a:avLst/>
          </a:prstGeom>
          <a:ln>
            <a:noFill/>
          </a:ln>
          <a:effectLst>
            <a:outerShdw blurRad="177800" dist="88900" dir="2700000" algn="ctr" rotWithShape="0">
              <a:schemeClr val="tx1">
                <a:lumMod val="50000"/>
                <a:lumOff val="50000"/>
                <a:alpha val="65000"/>
              </a:schemeClr>
            </a:outerShdw>
          </a:effectLst>
        </p:spPr>
      </p:pic>
      <p:sp>
        <p:nvSpPr>
          <p:cNvPr id="6" name="TextBox 5"/>
          <p:cNvSpPr txBox="1"/>
          <p:nvPr/>
        </p:nvSpPr>
        <p:spPr>
          <a:xfrm>
            <a:off x="2258602" y="6176202"/>
            <a:ext cx="5410200" cy="369332"/>
          </a:xfrm>
          <a:prstGeom prst="rect">
            <a:avLst/>
          </a:prstGeom>
          <a:noFill/>
        </p:spPr>
        <p:txBody>
          <a:bodyPr wrap="square" rtlCol="0">
            <a:spAutoFit/>
          </a:bodyPr>
          <a:lstStyle/>
          <a:p>
            <a:r>
              <a:rPr lang="en-US" sz="900" dirty="0"/>
              <a:t>Leighton R, </a:t>
            </a:r>
            <a:r>
              <a:rPr lang="en-US" sz="900" dirty="0" err="1"/>
              <a:t>Akermark</a:t>
            </a:r>
            <a:r>
              <a:rPr lang="en-US" sz="900" dirty="0"/>
              <a:t> C, </a:t>
            </a:r>
            <a:r>
              <a:rPr lang="en-US" sz="900" dirty="0" err="1"/>
              <a:t>Therrien</a:t>
            </a:r>
            <a:r>
              <a:rPr lang="en-US" sz="900" dirty="0"/>
              <a:t> R, et al. NASHA hyaluronic acid vs methylprednisolone for knee osteoarthritis: a prospective, multi-center, randomized, non-inferiority trial. </a:t>
            </a:r>
            <a:r>
              <a:rPr lang="en-US" sz="900" i="1" dirty="0"/>
              <a:t>Osteoarthritis Cartilage.</a:t>
            </a:r>
            <a:r>
              <a:rPr lang="en-US" sz="900" dirty="0"/>
              <a:t> 2014; 22: 17-25</a:t>
            </a:r>
            <a:r>
              <a:rPr lang="en-US" sz="900" dirty="0" smtClean="0"/>
              <a:t>.</a:t>
            </a:r>
            <a:endParaRPr lang="en-US" sz="1200" dirty="0"/>
          </a:p>
        </p:txBody>
      </p:sp>
    </p:spTree>
    <p:extLst>
      <p:ext uri="{BB962C8B-B14F-4D97-AF65-F5344CB8AC3E}">
        <p14:creationId xmlns:p14="http://schemas.microsoft.com/office/powerpoint/2010/main" val="103646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controversy?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Are HAs the first true DMOAD?</a:t>
            </a:r>
          </a:p>
          <a:p>
            <a:r>
              <a:rPr lang="en-US" dirty="0" smtClean="0"/>
              <a:t>Why have we got it wrong for so long?</a:t>
            </a:r>
          </a:p>
          <a:p>
            <a:r>
              <a:rPr lang="en-US" dirty="0" smtClean="0"/>
              <a:t>Have we done the wrong research?</a:t>
            </a:r>
          </a:p>
          <a:p>
            <a:r>
              <a:rPr lang="en-US" dirty="0"/>
              <a:t>Which patients will benefit most from HAs? </a:t>
            </a:r>
          </a:p>
          <a:p>
            <a:r>
              <a:rPr lang="en-US" dirty="0"/>
              <a:t>Which patients actually get HAs?</a:t>
            </a:r>
          </a:p>
          <a:p>
            <a:r>
              <a:rPr lang="en-US" dirty="0"/>
              <a:t>Who actually sees the patients who will benefit most from HAs?</a:t>
            </a:r>
          </a:p>
          <a:p>
            <a:r>
              <a:rPr lang="en-US" dirty="0" smtClean="0"/>
              <a:t>Are we promoting to the wrong customer base?</a:t>
            </a:r>
          </a:p>
          <a:p>
            <a:r>
              <a:rPr lang="en-US" dirty="0" smtClean="0"/>
              <a:t>Why do we continue to treat the symptoms only?</a:t>
            </a:r>
          </a:p>
          <a:p>
            <a:r>
              <a:rPr lang="en-US" dirty="0" smtClean="0"/>
              <a:t>Why are corticosteroids used repeatedly?</a:t>
            </a:r>
          </a:p>
          <a:p>
            <a:r>
              <a:rPr lang="en-US" dirty="0" smtClean="0"/>
              <a:t>What’s the point of using Opiates?</a:t>
            </a:r>
          </a:p>
          <a:p>
            <a:r>
              <a:rPr lang="en-US" dirty="0" smtClean="0"/>
              <a:t>Shouldn’t we be trying to delay the need for TKA?</a:t>
            </a:r>
          </a:p>
        </p:txBody>
      </p:sp>
    </p:spTree>
    <p:extLst>
      <p:ext uri="{BB962C8B-B14F-4D97-AF65-F5344CB8AC3E}">
        <p14:creationId xmlns:p14="http://schemas.microsoft.com/office/powerpoint/2010/main" val="1831107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Responder Rates</a:t>
            </a:r>
            <a:endParaRPr lang="en-US" dirty="0"/>
          </a:p>
        </p:txBody>
      </p:sp>
      <p:sp>
        <p:nvSpPr>
          <p:cNvPr id="10244" name="AutoShape 4"/>
          <p:cNvSpPr>
            <a:spLocks noChangeAspect="1" noChangeArrowheads="1" noTextEdit="1"/>
          </p:cNvSpPr>
          <p:nvPr/>
        </p:nvSpPr>
        <p:spPr bwMode="auto">
          <a:xfrm>
            <a:off x="3145505" y="3000428"/>
            <a:ext cx="3645098" cy="218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rgbClr val="3D1152"/>
              </a:solidFill>
              <a:effectLst/>
              <a:uLnTx/>
              <a:uFillTx/>
              <a:latin typeface="Calibri"/>
              <a:ea typeface="+mn-ea"/>
              <a:cs typeface="+mn-cs"/>
            </a:endParaRPr>
          </a:p>
        </p:txBody>
      </p:sp>
      <p:pic>
        <p:nvPicPr>
          <p:cNvPr id="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00200" y="1635711"/>
            <a:ext cx="7772400" cy="472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6493496" y="2827303"/>
            <a:ext cx="0" cy="1771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6504911" y="4495800"/>
            <a:ext cx="0" cy="1771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E5D3999-025E-B94F-88F9-BE880F2F94F6}"/>
              </a:ext>
            </a:extLst>
          </p:cNvPr>
          <p:cNvSpPr txBox="1"/>
          <p:nvPr/>
        </p:nvSpPr>
        <p:spPr>
          <a:xfrm>
            <a:off x="5904471" y="2587692"/>
            <a:ext cx="1178049" cy="2192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smtClean="0">
                <a:ln>
                  <a:noFill/>
                </a:ln>
                <a:solidFill>
                  <a:srgbClr val="3D1152"/>
                </a:solidFill>
                <a:effectLst/>
                <a:uLnTx/>
                <a:uFillTx/>
                <a:latin typeface="Calibri"/>
                <a:ea typeface="+mn-ea"/>
                <a:cs typeface="+mn-cs"/>
              </a:rPr>
              <a:t>DUROLANE Injection</a:t>
            </a:r>
            <a:endParaRPr kumimoji="0" lang="en-US" sz="825" b="0" i="0" u="none" strike="noStrike" kern="1200" cap="none" spc="0" normalizeH="0" baseline="0" noProof="0" dirty="0">
              <a:ln>
                <a:noFill/>
              </a:ln>
              <a:solidFill>
                <a:srgbClr val="3D1152"/>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FC3AE788-5140-B04B-B6B5-23F76B09EC6B}"/>
              </a:ext>
            </a:extLst>
          </p:cNvPr>
          <p:cNvSpPr txBox="1"/>
          <p:nvPr/>
        </p:nvSpPr>
        <p:spPr>
          <a:xfrm>
            <a:off x="5597142" y="4814164"/>
            <a:ext cx="1792706" cy="219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smtClean="0">
                <a:ln>
                  <a:noFill/>
                </a:ln>
                <a:solidFill>
                  <a:srgbClr val="3D1152"/>
                </a:solidFill>
                <a:effectLst/>
                <a:uLnTx/>
                <a:uFillTx/>
                <a:latin typeface="Calibri"/>
                <a:ea typeface="+mn-ea"/>
                <a:cs typeface="+mn-cs"/>
              </a:rPr>
              <a:t>DUROLANE Injection</a:t>
            </a:r>
            <a:endParaRPr kumimoji="0" lang="en-US" sz="825" b="0" i="0" u="none" strike="noStrike" kern="1200" cap="none" spc="0" normalizeH="0" baseline="0" noProof="0" dirty="0">
              <a:ln>
                <a:noFill/>
              </a:ln>
              <a:solidFill>
                <a:srgbClr val="3D1152"/>
              </a:solidFill>
              <a:effectLst/>
              <a:uLnTx/>
              <a:uFillTx/>
              <a:latin typeface="Calibri"/>
              <a:ea typeface="+mn-ea"/>
              <a:cs typeface="+mn-cs"/>
            </a:endParaRPr>
          </a:p>
        </p:txBody>
      </p:sp>
      <p:sp>
        <p:nvSpPr>
          <p:cNvPr id="9" name="Rectangle 120"/>
          <p:cNvSpPr>
            <a:spLocks noChangeArrowheads="1"/>
          </p:cNvSpPr>
          <p:nvPr/>
        </p:nvSpPr>
        <p:spPr bwMode="auto">
          <a:xfrm>
            <a:off x="303273" y="6130036"/>
            <a:ext cx="224102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Smith&amp;NephewLF" pitchFamily="34" charset="0"/>
              </a:defRPr>
            </a:lvl1pPr>
            <a:lvl2pPr marL="742950" indent="-285750" eaLnBrk="0" hangingPunct="0">
              <a:defRPr>
                <a:solidFill>
                  <a:schemeClr val="tx1"/>
                </a:solidFill>
                <a:latin typeface="Smith&amp;NephewLF" pitchFamily="34" charset="0"/>
              </a:defRPr>
            </a:lvl2pPr>
            <a:lvl3pPr marL="1143000" indent="-228600" eaLnBrk="0" hangingPunct="0">
              <a:defRPr>
                <a:solidFill>
                  <a:schemeClr val="tx1"/>
                </a:solidFill>
                <a:latin typeface="Smith&amp;NephewLF" pitchFamily="34" charset="0"/>
              </a:defRPr>
            </a:lvl3pPr>
            <a:lvl4pPr marL="1600200" indent="-228600" eaLnBrk="0" hangingPunct="0">
              <a:defRPr>
                <a:solidFill>
                  <a:schemeClr val="tx1"/>
                </a:solidFill>
                <a:latin typeface="Smith&amp;NephewLF" pitchFamily="34" charset="0"/>
              </a:defRPr>
            </a:lvl4pPr>
            <a:lvl5pPr marL="2057400" indent="-228600" eaLnBrk="0" hangingPunct="0">
              <a:defRPr>
                <a:solidFill>
                  <a:schemeClr val="tx1"/>
                </a:solidFill>
                <a:latin typeface="Smith&amp;NephewLF" pitchFamily="34" charset="0"/>
              </a:defRPr>
            </a:lvl5pPr>
            <a:lvl6pPr marL="2514600" indent="-228600" eaLnBrk="0" fontAlgn="base" hangingPunct="0">
              <a:spcBef>
                <a:spcPct val="0"/>
              </a:spcBef>
              <a:spcAft>
                <a:spcPct val="0"/>
              </a:spcAft>
              <a:defRPr>
                <a:solidFill>
                  <a:schemeClr val="tx1"/>
                </a:solidFill>
                <a:latin typeface="Smith&amp;NephewLF" pitchFamily="34" charset="0"/>
              </a:defRPr>
            </a:lvl6pPr>
            <a:lvl7pPr marL="2971800" indent="-228600" eaLnBrk="0" fontAlgn="base" hangingPunct="0">
              <a:spcBef>
                <a:spcPct val="0"/>
              </a:spcBef>
              <a:spcAft>
                <a:spcPct val="0"/>
              </a:spcAft>
              <a:defRPr>
                <a:solidFill>
                  <a:schemeClr val="tx1"/>
                </a:solidFill>
                <a:latin typeface="Smith&amp;NephewLF" pitchFamily="34" charset="0"/>
              </a:defRPr>
            </a:lvl7pPr>
            <a:lvl8pPr marL="3429000" indent="-228600" eaLnBrk="0" fontAlgn="base" hangingPunct="0">
              <a:spcBef>
                <a:spcPct val="0"/>
              </a:spcBef>
              <a:spcAft>
                <a:spcPct val="0"/>
              </a:spcAft>
              <a:defRPr>
                <a:solidFill>
                  <a:schemeClr val="tx1"/>
                </a:solidFill>
                <a:latin typeface="Smith&amp;NephewLF" pitchFamily="34" charset="0"/>
              </a:defRPr>
            </a:lvl8pPr>
            <a:lvl9pPr marL="3886200" indent="-228600" eaLnBrk="0" fontAlgn="base" hangingPunct="0">
              <a:spcBef>
                <a:spcPct val="0"/>
              </a:spcBef>
              <a:spcAft>
                <a:spcPct val="0"/>
              </a:spcAft>
              <a:defRPr>
                <a:solidFill>
                  <a:schemeClr val="tx1"/>
                </a:solidFill>
                <a:latin typeface="Smith&amp;NephewLF"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DUROLANE + DUROLANE = 162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MPA + DUROLANE = 178</a:t>
            </a:r>
          </a:p>
        </p:txBody>
      </p:sp>
      <p:sp>
        <p:nvSpPr>
          <p:cNvPr id="8" name="Rectangle 7"/>
          <p:cNvSpPr/>
          <p:nvPr/>
        </p:nvSpPr>
        <p:spPr>
          <a:xfrm>
            <a:off x="9596108" y="1963483"/>
            <a:ext cx="2379708" cy="3539430"/>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Non-inferiority was determined at all time points to 26 weeks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Continued increase in responder rates during open label phase</a:t>
            </a:r>
          </a:p>
          <a:p>
            <a:pPr marL="285750" indent="-285750">
              <a:buFont typeface="Arial" panose="020B0604020202020204" pitchFamily="34" charset="0"/>
              <a:buChar char="•"/>
            </a:pPr>
            <a:r>
              <a:rPr lang="en-GB" altLang="en-US" sz="1600" dirty="0" smtClean="0">
                <a:latin typeface="Arial" panose="020B0604020202020204" pitchFamily="34" charset="0"/>
                <a:cs typeface="Arial" panose="020B0604020202020204" pitchFamily="34" charset="0"/>
              </a:rPr>
              <a:t>DUROLANE </a:t>
            </a:r>
            <a:r>
              <a:rPr lang="en-GB" altLang="en-US" sz="1600" dirty="0">
                <a:latin typeface="Arial" panose="020B0604020202020204" pitchFamily="34" charset="0"/>
                <a:cs typeface="Arial" panose="020B0604020202020204" pitchFamily="34" charset="0"/>
              </a:rPr>
              <a:t>injected patients who did not receive a second injection had benefit out to 12 </a:t>
            </a:r>
            <a:r>
              <a:rPr lang="en-GB" altLang="en-US" sz="1600" dirty="0" smtClean="0">
                <a:latin typeface="Arial" panose="020B0604020202020204" pitchFamily="34" charset="0"/>
                <a:cs typeface="Arial" panose="020B0604020202020204" pitchFamily="34" charset="0"/>
              </a:rPr>
              <a:t>months (</a:t>
            </a:r>
            <a:r>
              <a:rPr lang="en-GB" altLang="en-US" sz="1600" dirty="0">
                <a:latin typeface="Arial" panose="020B0604020202020204" pitchFamily="34" charset="0"/>
                <a:cs typeface="Arial" panose="020B0604020202020204" pitchFamily="34" charset="0"/>
              </a:rPr>
              <a:t>n = 30)</a:t>
            </a:r>
          </a:p>
        </p:txBody>
      </p:sp>
      <p:sp>
        <p:nvSpPr>
          <p:cNvPr id="11" name="TextBox 10"/>
          <p:cNvSpPr txBox="1"/>
          <p:nvPr/>
        </p:nvSpPr>
        <p:spPr>
          <a:xfrm>
            <a:off x="3315877" y="6360868"/>
            <a:ext cx="5410200" cy="369332"/>
          </a:xfrm>
          <a:prstGeom prst="rect">
            <a:avLst/>
          </a:prstGeom>
          <a:noFill/>
        </p:spPr>
        <p:txBody>
          <a:bodyPr wrap="square" rtlCol="0">
            <a:spAutoFit/>
          </a:bodyPr>
          <a:lstStyle/>
          <a:p>
            <a:r>
              <a:rPr lang="en-US" sz="900" dirty="0"/>
              <a:t>Leighton R, </a:t>
            </a:r>
            <a:r>
              <a:rPr lang="en-US" sz="900" dirty="0" err="1"/>
              <a:t>Akermark</a:t>
            </a:r>
            <a:r>
              <a:rPr lang="en-US" sz="900" dirty="0"/>
              <a:t> C, </a:t>
            </a:r>
            <a:r>
              <a:rPr lang="en-US" sz="900" dirty="0" err="1"/>
              <a:t>Therrien</a:t>
            </a:r>
            <a:r>
              <a:rPr lang="en-US" sz="900" dirty="0"/>
              <a:t> R, et al. NASHA hyaluronic acid vs methylprednisolone for knee osteoarthritis: a prospective, multi-center, randomized, non-inferiority trial. </a:t>
            </a:r>
            <a:r>
              <a:rPr lang="en-US" sz="900" i="1" dirty="0"/>
              <a:t>Osteoarthritis Cartilage.</a:t>
            </a:r>
            <a:r>
              <a:rPr lang="en-US" sz="900" dirty="0"/>
              <a:t> 2014; 22: 17-25</a:t>
            </a:r>
            <a:r>
              <a:rPr lang="en-US" sz="900" dirty="0" smtClean="0"/>
              <a:t>.</a:t>
            </a:r>
            <a:endParaRPr lang="en-US" sz="1200" dirty="0"/>
          </a:p>
        </p:txBody>
      </p:sp>
    </p:spTree>
    <p:extLst>
      <p:ext uri="{BB962C8B-B14F-4D97-AF65-F5344CB8AC3E}">
        <p14:creationId xmlns:p14="http://schemas.microsoft.com/office/powerpoint/2010/main" val="2243508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838202" y="2229710"/>
            <a:ext cx="10515600" cy="3513866"/>
          </a:xfrm>
        </p:spPr>
        <p:txBody>
          <a:bodyPr/>
          <a:lstStyle/>
          <a:p>
            <a:r>
              <a:rPr lang="en-US" dirty="0"/>
              <a:t>In the post COVID-19 Pandemic era should we be reassessing our treatment of people with OA Knee?</a:t>
            </a:r>
          </a:p>
          <a:p>
            <a:r>
              <a:rPr lang="en-US" dirty="0" smtClean="0"/>
              <a:t>Re-evaluate </a:t>
            </a:r>
            <a:r>
              <a:rPr lang="en-US" dirty="0"/>
              <a:t>the use of HA in appropriate patients</a:t>
            </a:r>
          </a:p>
          <a:p>
            <a:r>
              <a:rPr lang="en-US" dirty="0" smtClean="0"/>
              <a:t>Reducing </a:t>
            </a:r>
            <a:r>
              <a:rPr lang="en-US" dirty="0" smtClean="0"/>
              <a:t>the use of chronic analgesics and opiates</a:t>
            </a:r>
          </a:p>
          <a:p>
            <a:r>
              <a:rPr lang="en-US" dirty="0" smtClean="0"/>
              <a:t>Reducing the </a:t>
            </a:r>
            <a:r>
              <a:rPr lang="en-US" dirty="0" smtClean="0"/>
              <a:t>repeated use </a:t>
            </a:r>
            <a:r>
              <a:rPr lang="en-US" dirty="0" smtClean="0"/>
              <a:t>of short acting IACS </a:t>
            </a:r>
            <a:endParaRPr lang="en-US" dirty="0" smtClean="0"/>
          </a:p>
          <a:p>
            <a:r>
              <a:rPr lang="en-US" dirty="0" smtClean="0"/>
              <a:t>Delaying </a:t>
            </a:r>
            <a:r>
              <a:rPr lang="en-US" dirty="0"/>
              <a:t>the need for TKA</a:t>
            </a:r>
          </a:p>
          <a:p>
            <a:r>
              <a:rPr lang="en-US" dirty="0" smtClean="0"/>
              <a:t>Move </a:t>
            </a:r>
            <a:r>
              <a:rPr lang="en-US" dirty="0" smtClean="0"/>
              <a:t>the non-surgical treatment of OA away from the surgeon</a:t>
            </a:r>
          </a:p>
          <a:p>
            <a:endParaRPr lang="en-US" dirty="0" smtClean="0"/>
          </a:p>
          <a:p>
            <a:endParaRPr lang="en-US" dirty="0"/>
          </a:p>
        </p:txBody>
      </p:sp>
    </p:spTree>
    <p:extLst>
      <p:ext uri="{BB962C8B-B14F-4D97-AF65-F5344CB8AC3E}">
        <p14:creationId xmlns:p14="http://schemas.microsoft.com/office/powerpoint/2010/main" val="260826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0876" y="3490332"/>
            <a:ext cx="7155543" cy="1304692"/>
          </a:xfrm>
          <a:solidFill>
            <a:schemeClr val="bg1"/>
          </a:solidFill>
        </p:spPr>
        <p:txBody>
          <a:bodyPr/>
          <a:lstStyle/>
          <a:p>
            <a:pPr algn="ctr"/>
            <a:r>
              <a:rPr lang="en-US" dirty="0" err="1" smtClean="0">
                <a:solidFill>
                  <a:schemeClr val="tx1"/>
                </a:solidFill>
                <a:hlinkClick r:id="rId2"/>
              </a:rPr>
              <a:t>Peter.Shaw@BioventusGlobal.Com</a:t>
            </a:r>
            <a:r>
              <a:rPr lang="en-US" dirty="0" smtClean="0">
                <a:solidFill>
                  <a:schemeClr val="tx1"/>
                </a:solidFill>
              </a:rPr>
              <a:t> </a:t>
            </a:r>
            <a:br>
              <a:rPr lang="en-US" dirty="0" smtClean="0">
                <a:solidFill>
                  <a:schemeClr val="tx1"/>
                </a:solidFill>
              </a:rPr>
            </a:br>
            <a:r>
              <a:rPr lang="en-US" dirty="0" smtClean="0">
                <a:solidFill>
                  <a:schemeClr val="tx1"/>
                </a:solidFill>
              </a:rPr>
              <a:t>908-323-3663</a:t>
            </a:r>
            <a:endParaRPr lang="en-US" dirty="0">
              <a:solidFill>
                <a:schemeClr val="tx1"/>
              </a:solidFill>
            </a:endParaRPr>
          </a:p>
        </p:txBody>
      </p:sp>
      <p:sp>
        <p:nvSpPr>
          <p:cNvPr id="3" name="TextBox 2"/>
          <p:cNvSpPr txBox="1"/>
          <p:nvPr/>
        </p:nvSpPr>
        <p:spPr>
          <a:xfrm>
            <a:off x="5620214" y="2419815"/>
            <a:ext cx="2969595" cy="830997"/>
          </a:xfrm>
          <a:prstGeom prst="rect">
            <a:avLst/>
          </a:prstGeom>
          <a:noFill/>
        </p:spPr>
        <p:txBody>
          <a:bodyPr wrap="none" rtlCol="0">
            <a:spAutoFit/>
          </a:bodyPr>
          <a:lstStyle/>
          <a:p>
            <a:r>
              <a:rPr lang="en-US" sz="4800" dirty="0" smtClean="0">
                <a:latin typeface="Century Gothic" panose="020B0502020202020204" pitchFamily="34" charset="0"/>
              </a:rPr>
              <a:t>Thank</a:t>
            </a:r>
            <a:r>
              <a:rPr lang="en-US" sz="4800" dirty="0" smtClean="0"/>
              <a:t> You</a:t>
            </a:r>
            <a:endParaRPr lang="en-US" sz="4800" dirty="0"/>
          </a:p>
        </p:txBody>
      </p:sp>
    </p:spTree>
    <p:extLst>
      <p:ext uri="{BB962C8B-B14F-4D97-AF65-F5344CB8AC3E}">
        <p14:creationId xmlns:p14="http://schemas.microsoft.com/office/powerpoint/2010/main" val="907715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91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9" y="903012"/>
            <a:ext cx="10820400" cy="925791"/>
          </a:xfrm>
        </p:spPr>
        <p:txBody>
          <a:bodyPr>
            <a:noAutofit/>
          </a:bodyPr>
          <a:lstStyle/>
          <a:p>
            <a:r>
              <a:rPr lang="en-US" sz="2400" dirty="0"/>
              <a:t>Prospective Comparison of Sham vs. Placebo Injections: Data from a </a:t>
            </a:r>
            <a:r>
              <a:rPr lang="en-US" sz="2400" dirty="0" smtClean="0"/>
              <a:t>Trial of </a:t>
            </a:r>
            <a:r>
              <a:rPr lang="en-US" sz="2400" dirty="0" err="1"/>
              <a:t>Lorecivivint</a:t>
            </a:r>
            <a:r>
              <a:rPr lang="en-US" sz="2400" dirty="0"/>
              <a:t> (SM04690), a </a:t>
            </a:r>
            <a:r>
              <a:rPr lang="en-US" sz="2400" dirty="0" err="1"/>
              <a:t>Wnt</a:t>
            </a:r>
            <a:r>
              <a:rPr lang="en-US" sz="2400" dirty="0"/>
              <a:t> Pathway Inhibitor for Knee </a:t>
            </a:r>
            <a:r>
              <a:rPr lang="en-US" sz="2400" dirty="0" smtClean="0"/>
              <a:t>OA</a:t>
            </a:r>
            <a:endParaRPr lang="en-US" sz="2400" dirty="0"/>
          </a:p>
        </p:txBody>
      </p:sp>
      <p:sp>
        <p:nvSpPr>
          <p:cNvPr id="5" name="Content Placeholder 4"/>
          <p:cNvSpPr>
            <a:spLocks noGrp="1"/>
          </p:cNvSpPr>
          <p:nvPr>
            <p:ph idx="1"/>
          </p:nvPr>
        </p:nvSpPr>
        <p:spPr>
          <a:xfrm>
            <a:off x="457200" y="4943475"/>
            <a:ext cx="11182350" cy="1339334"/>
          </a:xfrm>
        </p:spPr>
        <p:txBody>
          <a:bodyPr>
            <a:noAutofit/>
          </a:bodyPr>
          <a:lstStyle/>
          <a:p>
            <a:r>
              <a:rPr lang="en-US" sz="2000" dirty="0" smtClean="0"/>
              <a:t>Both </a:t>
            </a:r>
            <a:r>
              <a:rPr lang="en-US" sz="2000" dirty="0"/>
              <a:t>groups showed clinically relevant improvements </a:t>
            </a:r>
            <a:r>
              <a:rPr lang="en-US" sz="2000" dirty="0" smtClean="0"/>
              <a:t>from </a:t>
            </a:r>
            <a:r>
              <a:rPr lang="en-US" sz="2000" dirty="0"/>
              <a:t>baseline at first measurement that persisted through Week 24</a:t>
            </a:r>
            <a:r>
              <a:rPr lang="en-US" sz="2000" dirty="0" smtClean="0"/>
              <a:t>.</a:t>
            </a:r>
          </a:p>
          <a:p>
            <a:r>
              <a:rPr lang="en-US" sz="2000" dirty="0" smtClean="0"/>
              <a:t>Subjects </a:t>
            </a:r>
            <a:r>
              <a:rPr lang="en-US" sz="2000" dirty="0"/>
              <a:t>with knee OA receiving a single IA injection of PBO reported no differences in changes from baseline in knee OA PROs compared to subjects who received sham injections.</a:t>
            </a:r>
          </a:p>
        </p:txBody>
      </p:sp>
      <p:pic>
        <p:nvPicPr>
          <p:cNvPr id="7" name="Content Placeholder 6"/>
          <p:cNvPicPr>
            <a:picLocks noGrp="1" noChangeAspect="1"/>
          </p:cNvPicPr>
          <p:nvPr>
            <p:ph idx="10"/>
          </p:nvPr>
        </p:nvPicPr>
        <p:blipFill>
          <a:blip r:embed="rId3"/>
          <a:stretch>
            <a:fillRect/>
          </a:stretch>
        </p:blipFill>
        <p:spPr>
          <a:xfrm>
            <a:off x="2531987" y="1828803"/>
            <a:ext cx="6928003" cy="3114672"/>
          </a:xfrm>
          <a:prstGeom prst="rect">
            <a:avLst/>
          </a:prstGeom>
        </p:spPr>
      </p:pic>
      <p:sp>
        <p:nvSpPr>
          <p:cNvPr id="8" name="Rectangle 7"/>
          <p:cNvSpPr/>
          <p:nvPr/>
        </p:nvSpPr>
        <p:spPr>
          <a:xfrm>
            <a:off x="2825847" y="6282809"/>
            <a:ext cx="5797356" cy="369332"/>
          </a:xfrm>
          <a:prstGeom prst="rect">
            <a:avLst/>
          </a:prstGeom>
        </p:spPr>
        <p:txBody>
          <a:bodyPr wrap="none">
            <a:spAutoFit/>
          </a:bodyPr>
          <a:lstStyle/>
          <a:p>
            <a:r>
              <a:rPr lang="en-US" dirty="0">
                <a:solidFill>
                  <a:srgbClr val="2A6EBB"/>
                </a:solidFill>
                <a:latin typeface="interfaceregular"/>
                <a:hlinkClick r:id="rId4"/>
              </a:rPr>
              <a:t>http://dx.doi.org/10.1136/annrheumdis-2019-eular.4454</a:t>
            </a:r>
            <a:endParaRPr lang="en-US" dirty="0"/>
          </a:p>
        </p:txBody>
      </p:sp>
    </p:spTree>
    <p:extLst>
      <p:ext uri="{BB962C8B-B14F-4D97-AF65-F5344CB8AC3E}">
        <p14:creationId xmlns:p14="http://schemas.microsoft.com/office/powerpoint/2010/main" val="2673810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Management of OA Knee Pain</a:t>
            </a:r>
          </a:p>
        </p:txBody>
      </p:sp>
      <p:grpSp>
        <p:nvGrpSpPr>
          <p:cNvPr id="4" name="Group 3"/>
          <p:cNvGrpSpPr/>
          <p:nvPr/>
        </p:nvGrpSpPr>
        <p:grpSpPr>
          <a:xfrm>
            <a:off x="2049295" y="1760942"/>
            <a:ext cx="8097812" cy="4435300"/>
            <a:chOff x="498380" y="1491724"/>
            <a:chExt cx="8097812" cy="4435300"/>
          </a:xfrm>
        </p:grpSpPr>
        <p:sp>
          <p:nvSpPr>
            <p:cNvPr id="5" name="Rounded Rectangle 4"/>
            <p:cNvSpPr/>
            <p:nvPr/>
          </p:nvSpPr>
          <p:spPr>
            <a:xfrm>
              <a:off x="2430347" y="4621254"/>
              <a:ext cx="4224550" cy="1305770"/>
            </a:xfrm>
            <a:prstGeom prst="roundRect">
              <a:avLst>
                <a:gd name="adj" fmla="val 761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Surgical Interventions</a:t>
              </a:r>
              <a:r>
                <a:rPr kumimoji="0" lang="en-US" sz="1400" b="1" i="0" u="none" strike="noStrike" kern="1200" cap="none" spc="0" normalizeH="0" baseline="30000" noProof="0" dirty="0">
                  <a:ln>
                    <a:noFill/>
                  </a:ln>
                  <a:solidFill>
                    <a:prstClr val="white"/>
                  </a:solidFill>
                  <a:effectLst/>
                  <a:uLnTx/>
                  <a:uFillTx/>
                  <a:latin typeface="Calibri"/>
                  <a:ea typeface="+mn-ea"/>
                  <a:cs typeface="+mn-cs"/>
                </a:rPr>
                <a:t>3</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Arthroscopic debridement</a:t>
              </a:r>
            </a:p>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Cartilage repair</a:t>
              </a:r>
            </a:p>
            <a:p>
              <a:pPr marL="285750" marR="0" lvl="0" indent="-28575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Osteotomy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Unicompartmental or total knee arthroplasty</a:t>
              </a:r>
            </a:p>
          </p:txBody>
        </p:sp>
        <p:sp>
          <p:nvSpPr>
            <p:cNvPr id="6" name="Rounded Rectangle 5"/>
            <p:cNvSpPr/>
            <p:nvPr/>
          </p:nvSpPr>
          <p:spPr>
            <a:xfrm>
              <a:off x="2430347" y="1491724"/>
              <a:ext cx="4233878" cy="1106606"/>
            </a:xfrm>
            <a:prstGeom prst="roundRect">
              <a:avLst>
                <a:gd name="adj" fmla="val 9922"/>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numCol="1"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a:ea typeface="+mn-ea"/>
                  <a:cs typeface="+mn-cs"/>
                </a:rPr>
                <a:t>Non-pharmacologic</a:t>
              </a:r>
              <a:r>
                <a:rPr kumimoji="0" lang="en-US" sz="2000" b="1" i="0" u="none" strike="noStrike" kern="1200" cap="none" spc="0" normalizeH="0" baseline="30000" noProof="0" dirty="0" smtClean="0">
                  <a:ln>
                    <a:noFill/>
                  </a:ln>
                  <a:solidFill>
                    <a:prstClr val="white"/>
                  </a:solidFill>
                  <a:effectLst/>
                  <a:uLnTx/>
                  <a:uFillTx/>
                  <a:latin typeface="Calibri"/>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smtClean="0">
                  <a:ln>
                    <a:noFill/>
                  </a:ln>
                  <a:solidFill>
                    <a:prstClr val="white"/>
                  </a:solidFill>
                  <a:effectLst/>
                  <a:uLnTx/>
                  <a:uFillTx/>
                  <a:latin typeface="Calibri"/>
                  <a:ea typeface="+mn-ea"/>
                  <a:cs typeface="+mn-cs"/>
                </a:rPr>
                <a:t>Education,</a:t>
              </a:r>
              <a:r>
                <a:rPr kumimoji="0" lang="en-US" sz="2000" b="1" i="0" u="none" strike="noStrike" kern="1200" cap="none" spc="0" normalizeH="0" baseline="0" noProof="0" dirty="0" smtClean="0">
                  <a:ln>
                    <a:noFill/>
                  </a:ln>
                  <a:solidFill>
                    <a:prstClr val="white"/>
                  </a:solidFill>
                  <a:effectLst/>
                  <a:uLnTx/>
                  <a:uFillTx/>
                  <a:latin typeface="Calibri"/>
                  <a:ea typeface="+mn-ea"/>
                  <a:cs typeface="+mn-cs"/>
                </a:rPr>
                <a:t> </a:t>
              </a:r>
              <a:r>
                <a:rPr kumimoji="0" lang="en-US" sz="2000" b="1" i="0" u="none" strike="noStrike" kern="1200" cap="none" spc="0" normalizeH="0" baseline="30000" noProof="0" dirty="0" smtClean="0">
                  <a:ln>
                    <a:noFill/>
                  </a:ln>
                  <a:solidFill>
                    <a:prstClr val="white"/>
                  </a:solidFill>
                  <a:effectLst/>
                  <a:uLnTx/>
                  <a:uFillTx/>
                  <a:latin typeface="Calibri"/>
                  <a:ea typeface="+mn-ea"/>
                  <a:cs typeface="+mn-cs"/>
                </a:rPr>
                <a:t>Exercise, Weight Loss,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dirty="0" smtClean="0">
                  <a:ln>
                    <a:noFill/>
                  </a:ln>
                  <a:solidFill>
                    <a:prstClr val="white"/>
                  </a:solidFill>
                  <a:effectLst/>
                  <a:uLnTx/>
                  <a:uFillTx/>
                  <a:latin typeface="Calibri"/>
                  <a:ea typeface="+mn-ea"/>
                  <a:cs typeface="+mn-cs"/>
                </a:rPr>
                <a:t>Bracing, Physical Therapy</a:t>
              </a:r>
              <a:endParaRPr kumimoji="0" lang="en-US" sz="16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30000" noProof="0" dirty="0">
                <a:ln>
                  <a:noFill/>
                </a:ln>
                <a:solidFill>
                  <a:prstClr val="white"/>
                </a:solidFill>
                <a:effectLst/>
                <a:uLnTx/>
                <a:uFillTx/>
                <a:latin typeface="Calibri"/>
                <a:ea typeface="+mn-ea"/>
                <a:cs typeface="+mn-cs"/>
              </a:endParaRPr>
            </a:p>
          </p:txBody>
        </p:sp>
        <p:sp>
          <p:nvSpPr>
            <p:cNvPr id="7" name="Rounded Rectangle 6"/>
            <p:cNvSpPr/>
            <p:nvPr/>
          </p:nvSpPr>
          <p:spPr>
            <a:xfrm>
              <a:off x="3400168" y="3034836"/>
              <a:ext cx="2294238" cy="1176504"/>
            </a:xfrm>
            <a:prstGeom prst="roundRect">
              <a:avLst>
                <a:gd name="adj" fmla="val 6093"/>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Intra-articular steroids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Intra-articular</a:t>
              </a:r>
              <a:br>
                <a:rPr kumimoji="0" lang="en-US" sz="1600" b="0" i="0" u="none" strike="noStrike" kern="1200" cap="none" spc="0" normalizeH="0" baseline="0" noProof="0" dirty="0">
                  <a:ln>
                    <a:noFill/>
                  </a:ln>
                  <a:solidFill>
                    <a:prstClr val="white"/>
                  </a:solidFill>
                  <a:effectLst/>
                  <a:uLnTx/>
                  <a:uFillTx/>
                  <a:latin typeface="Calibri"/>
                  <a:ea typeface="+mn-ea"/>
                  <a:cs typeface="+mn-cs"/>
                </a:rPr>
              </a:br>
              <a:r>
                <a:rPr kumimoji="0" lang="en-US" sz="1600" b="0" i="0" u="none" strike="noStrike" kern="1200" cap="none" spc="0" normalizeH="0" baseline="0" noProof="0" dirty="0">
                  <a:ln>
                    <a:noFill/>
                  </a:ln>
                  <a:solidFill>
                    <a:prstClr val="white"/>
                  </a:solidFill>
                  <a:effectLst/>
                  <a:uLnTx/>
                  <a:uFillTx/>
                  <a:latin typeface="Calibri"/>
                  <a:ea typeface="+mn-ea"/>
                  <a:cs typeface="+mn-cs"/>
                </a:rPr>
                <a:t>hyaluronic acid (HA</a:t>
              </a: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white"/>
                  </a:solidFill>
                  <a:effectLst/>
                  <a:uLnTx/>
                  <a:uFillTx/>
                  <a:latin typeface="Calibri"/>
                  <a:ea typeface="+mn-ea"/>
                  <a:cs typeface="+mn-cs"/>
                </a:rPr>
                <a:t>PRP, MSC</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Up-Down Arrow 7"/>
            <p:cNvSpPr/>
            <p:nvPr/>
          </p:nvSpPr>
          <p:spPr>
            <a:xfrm rot="1962802">
              <a:off x="6980750" y="4109895"/>
              <a:ext cx="203241" cy="1360708"/>
            </a:xfrm>
            <a:prstGeom prst="upDownArrow">
              <a:avLst>
                <a:gd name="adj1" fmla="val 53161"/>
                <a:gd name="adj2" fmla="val 8232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Up-Down Arrow 8"/>
            <p:cNvSpPr/>
            <p:nvPr/>
          </p:nvSpPr>
          <p:spPr>
            <a:xfrm>
              <a:off x="4460418" y="4221668"/>
              <a:ext cx="173736" cy="422910"/>
            </a:xfrm>
            <a:prstGeom prst="upDownArrow">
              <a:avLst>
                <a:gd name="adj1" fmla="val 53161"/>
                <a:gd name="adj2" fmla="val 8232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Up-Down Arrow 9"/>
            <p:cNvSpPr/>
            <p:nvPr/>
          </p:nvSpPr>
          <p:spPr>
            <a:xfrm rot="5400000">
              <a:off x="3073986" y="3454324"/>
              <a:ext cx="173736" cy="422910"/>
            </a:xfrm>
            <a:prstGeom prst="upDownArrow">
              <a:avLst>
                <a:gd name="adj1" fmla="val 53161"/>
                <a:gd name="adj2" fmla="val 8232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Up-Down Arrow 10"/>
            <p:cNvSpPr/>
            <p:nvPr/>
          </p:nvSpPr>
          <p:spPr>
            <a:xfrm rot="5400000">
              <a:off x="5846852" y="3454325"/>
              <a:ext cx="173736" cy="422910"/>
            </a:xfrm>
            <a:prstGeom prst="upDownArrow">
              <a:avLst>
                <a:gd name="adj1" fmla="val 53161"/>
                <a:gd name="adj2" fmla="val 8232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Up-Down Arrow 11"/>
            <p:cNvSpPr/>
            <p:nvPr/>
          </p:nvSpPr>
          <p:spPr>
            <a:xfrm>
              <a:off x="4460418" y="2602158"/>
              <a:ext cx="173736" cy="422910"/>
            </a:xfrm>
            <a:prstGeom prst="upDownArrow">
              <a:avLst>
                <a:gd name="adj1" fmla="val 53161"/>
                <a:gd name="adj2" fmla="val 8232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Up-Down Arrow 12"/>
            <p:cNvSpPr/>
            <p:nvPr/>
          </p:nvSpPr>
          <p:spPr>
            <a:xfrm rot="19637198" flipH="1">
              <a:off x="1867250" y="4159637"/>
              <a:ext cx="203241" cy="1360708"/>
            </a:xfrm>
            <a:prstGeom prst="upDownArrow">
              <a:avLst>
                <a:gd name="adj1" fmla="val 53161"/>
                <a:gd name="adj2" fmla="val 8232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Up-Down Arrow 13"/>
            <p:cNvSpPr/>
            <p:nvPr/>
          </p:nvSpPr>
          <p:spPr>
            <a:xfrm rot="18814987" flipH="1">
              <a:off x="6980751" y="1971684"/>
              <a:ext cx="203241" cy="911492"/>
            </a:xfrm>
            <a:prstGeom prst="upDownArrow">
              <a:avLst>
                <a:gd name="adj1" fmla="val 53161"/>
                <a:gd name="adj2" fmla="val 8232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Up-Down Arrow 14"/>
            <p:cNvSpPr/>
            <p:nvPr/>
          </p:nvSpPr>
          <p:spPr>
            <a:xfrm rot="2785013">
              <a:off x="1914910" y="1971684"/>
              <a:ext cx="203241" cy="911492"/>
            </a:xfrm>
            <a:prstGeom prst="upDownArrow">
              <a:avLst>
                <a:gd name="adj1" fmla="val 53161"/>
                <a:gd name="adj2" fmla="val 8232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p:cNvGrpSpPr/>
            <p:nvPr/>
          </p:nvGrpSpPr>
          <p:grpSpPr>
            <a:xfrm>
              <a:off x="6173032" y="2790355"/>
              <a:ext cx="2423160" cy="1420075"/>
              <a:chOff x="6176634" y="2592480"/>
              <a:chExt cx="2423160" cy="1420075"/>
            </a:xfrm>
          </p:grpSpPr>
          <p:sp>
            <p:nvSpPr>
              <p:cNvPr id="20" name="Rounded Rectangle 19"/>
              <p:cNvSpPr/>
              <p:nvPr/>
            </p:nvSpPr>
            <p:spPr>
              <a:xfrm>
                <a:off x="6176634" y="2592480"/>
                <a:ext cx="2423160" cy="42245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Moderate/Severe Pain</a:t>
                </a:r>
                <a:r>
                  <a:rPr kumimoji="0" lang="en-US" sz="1600" b="0" i="0" u="none" strike="noStrike" kern="1200" cap="none" spc="0" normalizeH="0" baseline="30000" noProof="0" dirty="0">
                    <a:ln>
                      <a:noFill/>
                    </a:ln>
                    <a:solidFill>
                      <a:prstClr val="white"/>
                    </a:solidFill>
                    <a:effectLst/>
                    <a:uLnTx/>
                    <a:uFillTx/>
                    <a:latin typeface="Calibri"/>
                    <a:ea typeface="+mn-ea"/>
                    <a:cs typeface="+mn-cs"/>
                  </a:rPr>
                  <a:t>2</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ounded Rectangle 20"/>
              <p:cNvSpPr/>
              <p:nvPr/>
            </p:nvSpPr>
            <p:spPr>
              <a:xfrm flipH="1">
                <a:off x="6176634" y="3071633"/>
                <a:ext cx="2423160" cy="940922"/>
              </a:xfrm>
              <a:prstGeom prst="roundRect">
                <a:avLst>
                  <a:gd name="adj" fmla="val 873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COX-2 inhibitors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NSAIDs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w/wo </a:t>
                </a:r>
                <a:r>
                  <a:rPr kumimoji="0" lang="en-US" sz="1200" b="0" i="0" u="none" strike="noStrike" kern="1200" cap="none" spc="0" normalizeH="0" baseline="0" noProof="0" dirty="0" smtClean="0">
                    <a:ln>
                      <a:noFill/>
                    </a:ln>
                    <a:solidFill>
                      <a:prstClr val="white"/>
                    </a:solidFill>
                    <a:effectLst/>
                    <a:uLnTx/>
                    <a:uFillTx/>
                    <a:latin typeface="Calibri"/>
                    <a:ea typeface="+mn-ea"/>
                    <a:cs typeface="+mn-cs"/>
                  </a:rPr>
                  <a:t>gastro-protection</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7" name="Group 16"/>
            <p:cNvGrpSpPr/>
            <p:nvPr/>
          </p:nvGrpSpPr>
          <p:grpSpPr>
            <a:xfrm>
              <a:off x="498380" y="2790355"/>
              <a:ext cx="2423160" cy="1420985"/>
              <a:chOff x="501982" y="2592480"/>
              <a:chExt cx="2423160" cy="1420985"/>
            </a:xfrm>
          </p:grpSpPr>
          <p:sp>
            <p:nvSpPr>
              <p:cNvPr id="18" name="Rounded Rectangle 17"/>
              <p:cNvSpPr/>
              <p:nvPr/>
            </p:nvSpPr>
            <p:spPr>
              <a:xfrm>
                <a:off x="503454" y="2592480"/>
                <a:ext cx="2420217" cy="422455"/>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Mild/Moderate Pain</a:t>
                </a:r>
                <a:r>
                  <a:rPr kumimoji="0" lang="en-US" sz="1600" b="0" i="0" u="none" strike="noStrike" kern="1200" cap="none" spc="0" normalizeH="0" baseline="30000" noProof="0" dirty="0">
                    <a:ln>
                      <a:noFill/>
                    </a:ln>
                    <a:solidFill>
                      <a:prstClr val="white"/>
                    </a:solidFill>
                    <a:effectLst/>
                    <a:uLnTx/>
                    <a:uFillTx/>
                    <a:latin typeface="Calibri"/>
                    <a:ea typeface="+mn-ea"/>
                    <a:cs typeface="+mn-cs"/>
                  </a:rPr>
                  <a:t>2</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ounded Rectangle 18"/>
              <p:cNvSpPr/>
              <p:nvPr/>
            </p:nvSpPr>
            <p:spPr>
              <a:xfrm>
                <a:off x="501982" y="3071633"/>
                <a:ext cx="2423160" cy="941832"/>
              </a:xfrm>
              <a:prstGeom prst="roundRect">
                <a:avLst>
                  <a:gd name="adj" fmla="val 7421"/>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Simple analgesics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Topical analgesics</a:t>
                </a:r>
              </a:p>
            </p:txBody>
          </p:sp>
        </p:grpSp>
      </p:grpSp>
      <p:sp>
        <p:nvSpPr>
          <p:cNvPr id="22" name="Up-Down Arrow 21"/>
          <p:cNvSpPr/>
          <p:nvPr/>
        </p:nvSpPr>
        <p:spPr>
          <a:xfrm rot="1962802">
            <a:off x="8531665" y="4422708"/>
            <a:ext cx="203241" cy="1360708"/>
          </a:xfrm>
          <a:prstGeom prst="upDownArrow">
            <a:avLst>
              <a:gd name="adj1" fmla="val 53161"/>
              <a:gd name="adj2" fmla="val 82320"/>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Up-Down Arrow 22"/>
          <p:cNvSpPr/>
          <p:nvPr/>
        </p:nvSpPr>
        <p:spPr>
          <a:xfrm>
            <a:off x="6011333" y="4494154"/>
            <a:ext cx="173736" cy="422910"/>
          </a:xfrm>
          <a:prstGeom prst="upDownArrow">
            <a:avLst>
              <a:gd name="adj1" fmla="val 53161"/>
              <a:gd name="adj2" fmla="val 82320"/>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Up-Down Arrow 23"/>
          <p:cNvSpPr/>
          <p:nvPr/>
        </p:nvSpPr>
        <p:spPr>
          <a:xfrm rot="5400000">
            <a:off x="4624901" y="3767137"/>
            <a:ext cx="173736" cy="422910"/>
          </a:xfrm>
          <a:prstGeom prst="upDownArrow">
            <a:avLst>
              <a:gd name="adj1" fmla="val 53161"/>
              <a:gd name="adj2" fmla="val 82320"/>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Up-Down Arrow 24"/>
          <p:cNvSpPr/>
          <p:nvPr/>
        </p:nvSpPr>
        <p:spPr>
          <a:xfrm rot="5400000">
            <a:off x="7397767" y="3767138"/>
            <a:ext cx="173736" cy="422910"/>
          </a:xfrm>
          <a:prstGeom prst="upDownArrow">
            <a:avLst>
              <a:gd name="adj1" fmla="val 53161"/>
              <a:gd name="adj2" fmla="val 82320"/>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Up-Down Arrow 25"/>
          <p:cNvSpPr/>
          <p:nvPr/>
        </p:nvSpPr>
        <p:spPr>
          <a:xfrm>
            <a:off x="6011333" y="2884310"/>
            <a:ext cx="173736" cy="422910"/>
          </a:xfrm>
          <a:prstGeom prst="upDownArrow">
            <a:avLst>
              <a:gd name="adj1" fmla="val 53161"/>
              <a:gd name="adj2" fmla="val 82320"/>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Up-Down Arrow 26"/>
          <p:cNvSpPr/>
          <p:nvPr/>
        </p:nvSpPr>
        <p:spPr>
          <a:xfrm rot="19637198" flipH="1">
            <a:off x="3418165" y="4472450"/>
            <a:ext cx="203241" cy="1360708"/>
          </a:xfrm>
          <a:prstGeom prst="upDownArrow">
            <a:avLst>
              <a:gd name="adj1" fmla="val 53161"/>
              <a:gd name="adj2" fmla="val 82320"/>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Up-Down Arrow 27"/>
          <p:cNvSpPr/>
          <p:nvPr/>
        </p:nvSpPr>
        <p:spPr>
          <a:xfrm rot="18814987" flipH="1">
            <a:off x="8531666" y="2284497"/>
            <a:ext cx="203241" cy="911492"/>
          </a:xfrm>
          <a:prstGeom prst="upDownArrow">
            <a:avLst>
              <a:gd name="adj1" fmla="val 53161"/>
              <a:gd name="adj2" fmla="val 82320"/>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Up-Down Arrow 28"/>
          <p:cNvSpPr/>
          <p:nvPr/>
        </p:nvSpPr>
        <p:spPr>
          <a:xfrm rot="2785013">
            <a:off x="3465825" y="2284497"/>
            <a:ext cx="203241" cy="911492"/>
          </a:xfrm>
          <a:prstGeom prst="upDownArrow">
            <a:avLst>
              <a:gd name="adj1" fmla="val 53161"/>
              <a:gd name="adj2" fmla="val 82320"/>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Footer Placeholder 3"/>
          <p:cNvSpPr txBox="1">
            <a:spLocks/>
          </p:cNvSpPr>
          <p:nvPr/>
        </p:nvSpPr>
        <p:spPr>
          <a:xfrm>
            <a:off x="28227" y="5730421"/>
            <a:ext cx="3948892" cy="496121"/>
          </a:xfrm>
          <a:prstGeom prst="rect">
            <a:avLst/>
          </a:prstGeom>
        </p:spPr>
        <p:txBody>
          <a:bodyPr vert="horz" lIns="91440" tIns="45720" rIns="91440" bIns="45720" rtlCol="0" anchor="b"/>
          <a:lstStyle>
            <a:defPPr>
              <a:defRPr lang="en-US"/>
            </a:defPPr>
            <a:lvl1pPr marL="0" algn="l" defTabSz="914400" rtl="0" eaLnBrk="1" latinLnBrk="0" hangingPunct="1">
              <a:defRPr sz="800"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rgbClr val="68696F"/>
                </a:solidFill>
                <a:effectLst/>
                <a:uLnTx/>
                <a:uFillTx/>
                <a:latin typeface="Arial" panose="020B0604020202020204" pitchFamily="34" charset="0"/>
                <a:ea typeface="+mn-ea"/>
                <a:cs typeface="Arial" panose="020B0604020202020204" pitchFamily="34" charset="0"/>
              </a:rPr>
              <a:t>Zhang </a:t>
            </a:r>
            <a:r>
              <a:rPr kumimoji="0" lang="en-US" sz="800" b="0" i="0"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W, et al. </a:t>
            </a:r>
            <a:r>
              <a:rPr kumimoji="0" lang="en-US" sz="800" b="0" i="1"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Osteoarthritis Cartilage. </a:t>
            </a:r>
            <a:r>
              <a:rPr kumimoji="0" lang="en-US" sz="800" b="0" i="0"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2010;18:476-499. </a:t>
            </a:r>
            <a:endParaRPr kumimoji="0" lang="en-US" sz="800" b="0" i="0" u="none" strike="noStrike" kern="1200" cap="none" spc="0" normalizeH="0" baseline="0" noProof="0" dirty="0" smtClean="0">
              <a:ln>
                <a:noFill/>
              </a:ln>
              <a:solidFill>
                <a:srgbClr val="68696F"/>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smtClean="0">
                <a:ln>
                  <a:noFill/>
                </a:ln>
                <a:solidFill>
                  <a:srgbClr val="68696F"/>
                </a:solidFill>
                <a:effectLst/>
                <a:uLnTx/>
                <a:uFillTx/>
                <a:latin typeface="Arial" panose="020B0604020202020204" pitchFamily="34" charset="0"/>
                <a:ea typeface="+mn-ea"/>
                <a:cs typeface="Arial" panose="020B0604020202020204" pitchFamily="34" charset="0"/>
              </a:rPr>
              <a:t>Figure </a:t>
            </a:r>
            <a:r>
              <a:rPr kumimoji="0" lang="en-US" sz="800" b="0" i="0"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adapted from Moskowitz RW. </a:t>
            </a:r>
            <a:r>
              <a:rPr kumimoji="0" lang="en-US" sz="800" b="0" i="1" u="none" strike="noStrike" kern="1200" cap="none" spc="0" normalizeH="0" baseline="0" noProof="0" dirty="0" err="1">
                <a:ln>
                  <a:noFill/>
                </a:ln>
                <a:solidFill>
                  <a:srgbClr val="68696F"/>
                </a:solidFill>
                <a:effectLst/>
                <a:uLnTx/>
                <a:uFillTx/>
                <a:latin typeface="Arial" panose="020B0604020202020204" pitchFamily="34" charset="0"/>
                <a:ea typeface="+mn-ea"/>
                <a:cs typeface="Arial" panose="020B0604020202020204" pitchFamily="34" charset="0"/>
              </a:rPr>
              <a:t>Curr</a:t>
            </a:r>
            <a:r>
              <a:rPr kumimoji="0" lang="en-US" sz="800" b="0" i="1"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 </a:t>
            </a:r>
            <a:r>
              <a:rPr kumimoji="0" lang="en-US" sz="800" b="0" i="1" u="none" strike="noStrike" kern="1200" cap="none" spc="0" normalizeH="0" baseline="0" noProof="0" dirty="0" err="1">
                <a:ln>
                  <a:noFill/>
                </a:ln>
                <a:solidFill>
                  <a:srgbClr val="68696F"/>
                </a:solidFill>
                <a:effectLst/>
                <a:uLnTx/>
                <a:uFillTx/>
                <a:latin typeface="Arial" panose="020B0604020202020204" pitchFamily="34" charset="0"/>
                <a:ea typeface="+mn-ea"/>
                <a:cs typeface="Arial" panose="020B0604020202020204" pitchFamily="34" charset="0"/>
              </a:rPr>
              <a:t>Rheumatol</a:t>
            </a:r>
            <a:r>
              <a:rPr kumimoji="0" lang="en-US" sz="800" b="0" i="1"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 Rep. </a:t>
            </a:r>
            <a:r>
              <a:rPr kumimoji="0" lang="en-US" sz="800" b="0" i="0"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2000;2(6):</a:t>
            </a:r>
            <a:r>
              <a:rPr kumimoji="0" lang="en-US" sz="800" b="0" i="0" u="none" strike="noStrike" kern="1200" cap="none" spc="0" normalizeH="0" baseline="0" noProof="0" dirty="0" smtClean="0">
                <a:ln>
                  <a:noFill/>
                </a:ln>
                <a:solidFill>
                  <a:srgbClr val="68696F"/>
                </a:solidFill>
                <a:effectLst/>
                <a:uLnTx/>
                <a:uFillTx/>
                <a:latin typeface="Arial" panose="020B0604020202020204" pitchFamily="34" charset="0"/>
                <a:ea typeface="+mn-ea"/>
                <a:cs typeface="Arial" panose="020B0604020202020204" pitchFamily="34" charset="0"/>
              </a:rPr>
              <a:t>466-471</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800" b="0" i="0" u="none" strike="noStrike" kern="1200" cap="none" spc="0" normalizeH="0" baseline="0" noProof="0" dirty="0" err="1" smtClean="0">
                <a:ln>
                  <a:noFill/>
                </a:ln>
                <a:solidFill>
                  <a:srgbClr val="68696F"/>
                </a:solidFill>
                <a:effectLst/>
                <a:uLnTx/>
                <a:uFillTx/>
                <a:latin typeface="Arial" panose="020B0604020202020204" pitchFamily="34" charset="0"/>
                <a:ea typeface="+mn-ea"/>
                <a:cs typeface="Arial" panose="020B0604020202020204" pitchFamily="34" charset="0"/>
              </a:rPr>
              <a:t>Ronn</a:t>
            </a:r>
            <a:r>
              <a:rPr kumimoji="0" lang="en-US" sz="800" b="0" i="0" u="none" strike="noStrike" kern="1200" cap="none" spc="0" normalizeH="0" baseline="0" noProof="0" dirty="0" smtClean="0">
                <a:ln>
                  <a:noFill/>
                </a:ln>
                <a:solidFill>
                  <a:srgbClr val="68696F"/>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K, et al. </a:t>
            </a:r>
            <a:r>
              <a:rPr kumimoji="0" lang="en-US" sz="800" b="0" i="1"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Arthritis</a:t>
            </a:r>
            <a:r>
              <a:rPr kumimoji="0" lang="en-US" sz="800" b="0" i="0" u="none" strike="noStrike" kern="1200" cap="none" spc="0" normalizeH="0" baseline="0" noProof="0" dirty="0">
                <a:ln>
                  <a:noFill/>
                </a:ln>
                <a:solidFill>
                  <a:srgbClr val="68696F"/>
                </a:solidFill>
                <a:effectLst/>
                <a:uLnTx/>
                <a:uFillTx/>
                <a:latin typeface="Arial" panose="020B0604020202020204" pitchFamily="34" charset="0"/>
                <a:ea typeface="+mn-ea"/>
                <a:cs typeface="Arial" panose="020B0604020202020204" pitchFamily="34" charset="0"/>
              </a:rPr>
              <a:t>. 2011;2011:454873.</a:t>
            </a:r>
          </a:p>
        </p:txBody>
      </p:sp>
      <p:sp>
        <p:nvSpPr>
          <p:cNvPr id="39" name="Text Placeholder 323"/>
          <p:cNvSpPr txBox="1">
            <a:spLocks/>
          </p:cNvSpPr>
          <p:nvPr/>
        </p:nvSpPr>
        <p:spPr>
          <a:xfrm>
            <a:off x="8763000" y="5780121"/>
            <a:ext cx="3105765" cy="405750"/>
          </a:xfrm>
          <a:prstGeom prst="rect">
            <a:avLst/>
          </a:prstGeom>
        </p:spPr>
        <p:txBody>
          <a:bodyPr vert="horz" lIns="91440" tIns="45720" rIns="91440" bIns="45720" rtlCol="0" anchor="b">
            <a:noAutofit/>
          </a:bodyPr>
          <a:lstStyle>
            <a:lvl1pPr marL="233363" indent="-233363" algn="l" defTabSz="914400" rtl="0" eaLnBrk="1" latinLnBrk="0" hangingPunct="1">
              <a:spcBef>
                <a:spcPts val="1600"/>
              </a:spcBef>
              <a:buFont typeface="Arial" pitchFamily="34" charset="0"/>
              <a:buChar char="•"/>
              <a:defRPr sz="2400" kern="1200">
                <a:solidFill>
                  <a:schemeClr val="tx2"/>
                </a:solidFill>
                <a:latin typeface="Arial"/>
                <a:ea typeface="+mn-ea"/>
                <a:cs typeface="Arial"/>
              </a:defRPr>
            </a:lvl1pPr>
            <a:lvl2pPr marL="457200" indent="-223838" algn="l" defTabSz="914400" rtl="0" eaLnBrk="1" latinLnBrk="0" hangingPunct="1">
              <a:spcBef>
                <a:spcPct val="20000"/>
              </a:spcBef>
              <a:buClr>
                <a:schemeClr val="tx2">
                  <a:lumMod val="60000"/>
                  <a:lumOff val="40000"/>
                </a:schemeClr>
              </a:buClr>
              <a:buFont typeface="Wingdings" pitchFamily="2" charset="2"/>
              <a:buChar char="§"/>
              <a:defRPr sz="1800" kern="1200">
                <a:solidFill>
                  <a:schemeClr val="tx2"/>
                </a:solidFill>
                <a:latin typeface="Arial"/>
                <a:ea typeface="+mn-ea"/>
                <a:cs typeface="Arial"/>
              </a:defRPr>
            </a:lvl2pPr>
            <a:lvl3pPr marL="690563" indent="-233363" algn="l" defTabSz="914400" rtl="0" eaLnBrk="1" latinLnBrk="0" hangingPunct="1">
              <a:spcBef>
                <a:spcPct val="20000"/>
              </a:spcBef>
              <a:buClr>
                <a:schemeClr val="tx1"/>
              </a:buClr>
              <a:buFont typeface="Arial" pitchFamily="34" charset="0"/>
              <a:buChar char="•"/>
              <a:defRPr sz="1600" kern="1200">
                <a:solidFill>
                  <a:schemeClr val="tx2"/>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68696F"/>
                </a:solidFill>
                <a:effectLst/>
                <a:uLnTx/>
                <a:uFillTx/>
                <a:latin typeface="Arial"/>
                <a:ea typeface="+mn-ea"/>
                <a:cs typeface="Arial"/>
              </a:rPr>
              <a:t>COX-2=cyclooxygenase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000" b="0" i="0" u="none" strike="noStrike" kern="1200" cap="none" spc="0" normalizeH="0" baseline="0" noProof="0" dirty="0" smtClean="0">
                <a:ln>
                  <a:noFill/>
                </a:ln>
                <a:solidFill>
                  <a:srgbClr val="68696F"/>
                </a:solidFill>
                <a:effectLst/>
                <a:uLnTx/>
                <a:uFillTx/>
                <a:latin typeface="Arial"/>
                <a:ea typeface="+mn-ea"/>
                <a:cs typeface="Arial"/>
              </a:rPr>
              <a:t>NSAIDs=non-steroidal </a:t>
            </a:r>
            <a:r>
              <a:rPr kumimoji="0" lang="en-US" sz="1000" b="0" i="0" u="none" strike="noStrike" kern="1200" cap="none" spc="0" normalizeH="0" baseline="0" noProof="0" dirty="0">
                <a:ln>
                  <a:noFill/>
                </a:ln>
                <a:solidFill>
                  <a:srgbClr val="68696F"/>
                </a:solidFill>
                <a:effectLst/>
                <a:uLnTx/>
                <a:uFillTx/>
                <a:latin typeface="Arial"/>
                <a:ea typeface="+mn-ea"/>
                <a:cs typeface="Arial"/>
              </a:rPr>
              <a:t>anti-inflammatory drugs.</a:t>
            </a:r>
          </a:p>
        </p:txBody>
      </p:sp>
    </p:spTree>
    <p:extLst>
      <p:ext uri="{BB962C8B-B14F-4D97-AF65-F5344CB8AC3E}">
        <p14:creationId xmlns:p14="http://schemas.microsoft.com/office/powerpoint/2010/main" val="90510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 of the AAOS CPG in 2013</a:t>
            </a:r>
            <a:endParaRPr lang="en-US" dirty="0"/>
          </a:p>
        </p:txBody>
      </p:sp>
      <p:pic>
        <p:nvPicPr>
          <p:cNvPr id="7" name="Picture 6"/>
          <p:cNvPicPr>
            <a:picLocks noChangeAspect="1"/>
          </p:cNvPicPr>
          <p:nvPr/>
        </p:nvPicPr>
        <p:blipFill>
          <a:blip r:embed="rId3"/>
          <a:stretch>
            <a:fillRect/>
          </a:stretch>
        </p:blipFill>
        <p:spPr>
          <a:xfrm>
            <a:off x="423951" y="1608865"/>
            <a:ext cx="2860894" cy="3539784"/>
          </a:xfrm>
          <a:prstGeom prst="rect">
            <a:avLst/>
          </a:prstGeom>
          <a:solidFill>
            <a:schemeClr val="bg1"/>
          </a:solidFill>
          <a:ln w="6350">
            <a:noFill/>
          </a:ln>
          <a:effectLst>
            <a:outerShdw blurRad="177800" dist="88900" dir="2700000" algn="tl" rotWithShape="0">
              <a:schemeClr val="tx1">
                <a:lumMod val="50000"/>
                <a:lumOff val="50000"/>
                <a:alpha val="65000"/>
              </a:schemeClr>
            </a:outerShdw>
          </a:effectLst>
        </p:spPr>
      </p:pic>
      <p:pic>
        <p:nvPicPr>
          <p:cNvPr id="5" name="Picture 4"/>
          <p:cNvPicPr>
            <a:picLocks noChangeAspect="1"/>
          </p:cNvPicPr>
          <p:nvPr/>
        </p:nvPicPr>
        <p:blipFill>
          <a:blip r:embed="rId4"/>
          <a:stretch>
            <a:fillRect/>
          </a:stretch>
        </p:blipFill>
        <p:spPr>
          <a:xfrm>
            <a:off x="1342606" y="2253905"/>
            <a:ext cx="2644508" cy="3514858"/>
          </a:xfrm>
          <a:prstGeom prst="rect">
            <a:avLst/>
          </a:prstGeom>
          <a:solidFill>
            <a:schemeClr val="bg1"/>
          </a:solidFill>
          <a:ln w="6350">
            <a:noFill/>
          </a:ln>
          <a:effectLst>
            <a:outerShdw blurRad="177800" dist="88900" dir="2700000" algn="tl" rotWithShape="0">
              <a:schemeClr val="tx1">
                <a:lumMod val="50000"/>
                <a:lumOff val="50000"/>
                <a:alpha val="65000"/>
              </a:schemeClr>
            </a:outerShdw>
          </a:effectLst>
        </p:spPr>
      </p:pic>
      <p:pic>
        <p:nvPicPr>
          <p:cNvPr id="9" name="Picture 8"/>
          <p:cNvPicPr>
            <a:picLocks noChangeAspect="1"/>
          </p:cNvPicPr>
          <p:nvPr/>
        </p:nvPicPr>
        <p:blipFill>
          <a:blip r:embed="rId5"/>
          <a:stretch>
            <a:fillRect/>
          </a:stretch>
        </p:blipFill>
        <p:spPr>
          <a:xfrm>
            <a:off x="5951911" y="1608865"/>
            <a:ext cx="2701779" cy="3578101"/>
          </a:xfrm>
          <a:prstGeom prst="rect">
            <a:avLst/>
          </a:prstGeom>
          <a:ln>
            <a:noFill/>
          </a:ln>
          <a:effectLst>
            <a:outerShdw blurRad="177800" dist="88900" dir="2700000" algn="tl" rotWithShape="0">
              <a:schemeClr val="tx1">
                <a:lumMod val="50000"/>
                <a:lumOff val="50000"/>
                <a:alpha val="65000"/>
              </a:schemeClr>
            </a:outerShdw>
          </a:effectLst>
        </p:spPr>
      </p:pic>
      <p:pic>
        <p:nvPicPr>
          <p:cNvPr id="10" name="Picture 9"/>
          <p:cNvPicPr>
            <a:picLocks noChangeAspect="1"/>
          </p:cNvPicPr>
          <p:nvPr/>
        </p:nvPicPr>
        <p:blipFill>
          <a:blip r:embed="rId6"/>
          <a:stretch>
            <a:fillRect/>
          </a:stretch>
        </p:blipFill>
        <p:spPr>
          <a:xfrm>
            <a:off x="6935885" y="2454383"/>
            <a:ext cx="2611769" cy="3487012"/>
          </a:xfrm>
          <a:prstGeom prst="rect">
            <a:avLst/>
          </a:prstGeom>
          <a:ln>
            <a:noFill/>
          </a:ln>
          <a:effectLst>
            <a:outerShdw blurRad="177800" dist="88900" dir="2700000" algn="tl" rotWithShape="0">
              <a:schemeClr val="tx1">
                <a:lumMod val="50000"/>
                <a:lumOff val="50000"/>
                <a:alpha val="65000"/>
              </a:schemeClr>
            </a:outerShdw>
          </a:effectLst>
        </p:spPr>
      </p:pic>
      <p:pic>
        <p:nvPicPr>
          <p:cNvPr id="6" name="Picture 5"/>
          <p:cNvPicPr>
            <a:picLocks noChangeAspect="1"/>
          </p:cNvPicPr>
          <p:nvPr/>
        </p:nvPicPr>
        <p:blipFill>
          <a:blip r:embed="rId7"/>
          <a:stretch>
            <a:fillRect/>
          </a:stretch>
        </p:blipFill>
        <p:spPr>
          <a:xfrm>
            <a:off x="2757947" y="3214000"/>
            <a:ext cx="2644508" cy="3504602"/>
          </a:xfrm>
          <a:prstGeom prst="rect">
            <a:avLst/>
          </a:prstGeom>
          <a:solidFill>
            <a:schemeClr val="accent2"/>
          </a:solidFill>
          <a:ln>
            <a:noFill/>
          </a:ln>
          <a:effectLst>
            <a:outerShdw blurRad="177800" dist="88900" dir="2700000" algn="tl" rotWithShape="0">
              <a:schemeClr val="tx1">
                <a:lumMod val="50000"/>
                <a:lumOff val="50000"/>
                <a:alpha val="65000"/>
              </a:schemeClr>
            </a:outerShdw>
          </a:effectLst>
        </p:spPr>
      </p:pic>
      <p:pic>
        <p:nvPicPr>
          <p:cNvPr id="8" name="Picture 7"/>
          <p:cNvPicPr>
            <a:picLocks noChangeAspect="1"/>
          </p:cNvPicPr>
          <p:nvPr/>
        </p:nvPicPr>
        <p:blipFill>
          <a:blip r:embed="rId8"/>
          <a:stretch>
            <a:fillRect/>
          </a:stretch>
        </p:blipFill>
        <p:spPr>
          <a:xfrm>
            <a:off x="8331779" y="4769215"/>
            <a:ext cx="2611770" cy="1866077"/>
          </a:xfrm>
          <a:prstGeom prst="rect">
            <a:avLst/>
          </a:prstGeom>
          <a:solidFill>
            <a:schemeClr val="bg1"/>
          </a:solidFill>
          <a:ln w="6350">
            <a:noFill/>
          </a:ln>
          <a:effectLst>
            <a:outerShdw blurRad="177800" dist="88900" dir="2700000" algn="tl" rotWithShape="0">
              <a:schemeClr val="tx1">
                <a:lumMod val="50000"/>
                <a:lumOff val="50000"/>
                <a:alpha val="65000"/>
              </a:schemeClr>
            </a:outerShdw>
          </a:effectLst>
        </p:spPr>
      </p:pic>
    </p:spTree>
    <p:extLst>
      <p:ext uri="{BB962C8B-B14F-4D97-AF65-F5344CB8AC3E}">
        <p14:creationId xmlns:p14="http://schemas.microsoft.com/office/powerpoint/2010/main" val="402621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Care Recommendations on Injectable Treatments for Knee OA: An International Perspective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4547906"/>
              </p:ext>
            </p:extLst>
          </p:nvPr>
        </p:nvGraphicFramePr>
        <p:xfrm>
          <a:off x="593124" y="3429644"/>
          <a:ext cx="11294075" cy="2026920"/>
        </p:xfrm>
        <a:graphic>
          <a:graphicData uri="http://schemas.openxmlformats.org/drawingml/2006/table">
            <a:tbl>
              <a:tblPr firstRow="1" bandRow="1">
                <a:tableStyleId>{5C22544A-7EE6-4342-B048-85BDC9FD1C3A}</a:tableStyleId>
              </a:tblPr>
              <a:tblGrid>
                <a:gridCol w="782376">
                  <a:extLst>
                    <a:ext uri="{9D8B030D-6E8A-4147-A177-3AD203B41FA5}">
                      <a16:colId xmlns:a16="http://schemas.microsoft.com/office/drawing/2014/main" val="982164471"/>
                    </a:ext>
                  </a:extLst>
                </a:gridCol>
                <a:gridCol w="1953771">
                  <a:extLst>
                    <a:ext uri="{9D8B030D-6E8A-4147-A177-3AD203B41FA5}">
                      <a16:colId xmlns:a16="http://schemas.microsoft.com/office/drawing/2014/main" val="2200454219"/>
                    </a:ext>
                  </a:extLst>
                </a:gridCol>
                <a:gridCol w="2139482">
                  <a:extLst>
                    <a:ext uri="{9D8B030D-6E8A-4147-A177-3AD203B41FA5}">
                      <a16:colId xmlns:a16="http://schemas.microsoft.com/office/drawing/2014/main" val="622452063"/>
                    </a:ext>
                  </a:extLst>
                </a:gridCol>
                <a:gridCol w="2139482">
                  <a:extLst>
                    <a:ext uri="{9D8B030D-6E8A-4147-A177-3AD203B41FA5}">
                      <a16:colId xmlns:a16="http://schemas.microsoft.com/office/drawing/2014/main" val="4180352188"/>
                    </a:ext>
                  </a:extLst>
                </a:gridCol>
                <a:gridCol w="2139482">
                  <a:extLst>
                    <a:ext uri="{9D8B030D-6E8A-4147-A177-3AD203B41FA5}">
                      <a16:colId xmlns:a16="http://schemas.microsoft.com/office/drawing/2014/main" val="4028620984"/>
                    </a:ext>
                  </a:extLst>
                </a:gridCol>
                <a:gridCol w="2139482">
                  <a:extLst>
                    <a:ext uri="{9D8B030D-6E8A-4147-A177-3AD203B41FA5}">
                      <a16:colId xmlns:a16="http://schemas.microsoft.com/office/drawing/2014/main" val="3368923489"/>
                    </a:ext>
                  </a:extLst>
                </a:gridCol>
              </a:tblGrid>
              <a:tr h="370840">
                <a:tc>
                  <a:txBody>
                    <a:bodyPr/>
                    <a:lstStyle/>
                    <a:p>
                      <a:endParaRPr lang="en-US" dirty="0"/>
                    </a:p>
                  </a:txBody>
                  <a:tcPr marL="85190" marR="85190"/>
                </a:tc>
                <a:tc>
                  <a:txBody>
                    <a:bodyPr/>
                    <a:lstStyle/>
                    <a:p>
                      <a:pPr algn="ctr"/>
                      <a:r>
                        <a:rPr lang="en-US" dirty="0" smtClean="0"/>
                        <a:t>#  of Guidelines with</a:t>
                      </a:r>
                      <a:r>
                        <a:rPr lang="en-US" baseline="0" dirty="0" smtClean="0"/>
                        <a:t> Recommendations</a:t>
                      </a:r>
                      <a:endParaRPr lang="en-US" dirty="0"/>
                    </a:p>
                  </a:txBody>
                  <a:tcPr marL="85190" marR="85190" anchor="ctr"/>
                </a:tc>
                <a:tc>
                  <a:txBody>
                    <a:bodyPr/>
                    <a:lstStyle/>
                    <a:p>
                      <a:pPr algn="ctr"/>
                      <a:r>
                        <a:rPr lang="en-US" dirty="0" smtClean="0"/>
                        <a:t>Strong Recommendation</a:t>
                      </a:r>
                      <a:r>
                        <a:rPr lang="en-US" baseline="0" dirty="0" smtClean="0"/>
                        <a:t> Against</a:t>
                      </a:r>
                      <a:endParaRPr lang="en-US" dirty="0"/>
                    </a:p>
                  </a:txBody>
                  <a:tcPr marL="85190" marR="85190" anchor="ctr">
                    <a:solidFill>
                      <a:srgbClr val="FF0000"/>
                    </a:solidFill>
                  </a:tcPr>
                </a:tc>
                <a:tc>
                  <a:txBody>
                    <a:bodyPr/>
                    <a:lstStyle/>
                    <a:p>
                      <a:pPr algn="ctr"/>
                      <a:r>
                        <a:rPr lang="en-US" dirty="0" smtClean="0"/>
                        <a:t>Conditional Recommendation Against</a:t>
                      </a:r>
                      <a:endParaRPr lang="en-US" dirty="0"/>
                    </a:p>
                  </a:txBody>
                  <a:tcPr marL="85190" marR="85190"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Conditional Recommendation For</a:t>
                      </a:r>
                    </a:p>
                  </a:txBody>
                  <a:tcPr marL="85190" marR="85190"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Strong Recommendation</a:t>
                      </a:r>
                      <a:r>
                        <a:rPr lang="en-US" baseline="0" dirty="0" smtClean="0"/>
                        <a:t> For</a:t>
                      </a:r>
                      <a:endParaRPr lang="en-US" dirty="0" smtClean="0"/>
                    </a:p>
                  </a:txBody>
                  <a:tcPr marL="85190" marR="85190" anchor="ctr">
                    <a:solidFill>
                      <a:srgbClr val="00B050"/>
                    </a:solidFill>
                  </a:tcPr>
                </a:tc>
                <a:extLst>
                  <a:ext uri="{0D108BD9-81ED-4DB2-BD59-A6C34878D82A}">
                    <a16:rowId xmlns:a16="http://schemas.microsoft.com/office/drawing/2014/main" val="3122123034"/>
                  </a:ext>
                </a:extLst>
              </a:tr>
              <a:tr h="370840">
                <a:tc>
                  <a:txBody>
                    <a:bodyPr/>
                    <a:lstStyle/>
                    <a:p>
                      <a:r>
                        <a:rPr lang="en-US" dirty="0" smtClean="0"/>
                        <a:t>IACS</a:t>
                      </a:r>
                      <a:endParaRPr lang="en-US" dirty="0"/>
                    </a:p>
                  </a:txBody>
                  <a:tcPr marL="85190" marR="85190"/>
                </a:tc>
                <a:tc>
                  <a:txBody>
                    <a:bodyPr/>
                    <a:lstStyle/>
                    <a:p>
                      <a:pPr algn="ctr"/>
                      <a:r>
                        <a:rPr lang="en-US" dirty="0" smtClean="0"/>
                        <a:t>24 (89%)</a:t>
                      </a:r>
                      <a:endParaRPr lang="en-US" dirty="0"/>
                    </a:p>
                  </a:txBody>
                  <a:tcPr marL="85190" marR="85190" anchor="ctr"/>
                </a:tc>
                <a:tc>
                  <a:txBody>
                    <a:bodyPr/>
                    <a:lstStyle/>
                    <a:p>
                      <a:pPr algn="ctr"/>
                      <a:r>
                        <a:rPr lang="en-US" dirty="0" smtClean="0"/>
                        <a:t>1</a:t>
                      </a:r>
                      <a:endParaRPr lang="en-US" dirty="0"/>
                    </a:p>
                  </a:txBody>
                  <a:tcPr marL="85190" marR="85190" anchor="ctr"/>
                </a:tc>
                <a:tc>
                  <a:txBody>
                    <a:bodyPr/>
                    <a:lstStyle/>
                    <a:p>
                      <a:pPr algn="ctr"/>
                      <a:r>
                        <a:rPr lang="en-US" dirty="0" smtClean="0"/>
                        <a:t>-</a:t>
                      </a:r>
                      <a:endParaRPr lang="en-US" dirty="0"/>
                    </a:p>
                  </a:txBody>
                  <a:tcPr marL="85190" marR="85190" anchor="ctr"/>
                </a:tc>
                <a:tc>
                  <a:txBody>
                    <a:bodyPr/>
                    <a:lstStyle/>
                    <a:p>
                      <a:pPr algn="ctr"/>
                      <a:r>
                        <a:rPr lang="en-US" dirty="0" smtClean="0"/>
                        <a:t>11</a:t>
                      </a:r>
                      <a:endParaRPr lang="en-US" dirty="0"/>
                    </a:p>
                  </a:txBody>
                  <a:tcPr marL="85190" marR="85190" anchor="ctr"/>
                </a:tc>
                <a:tc>
                  <a:txBody>
                    <a:bodyPr/>
                    <a:lstStyle/>
                    <a:p>
                      <a:pPr algn="ctr"/>
                      <a:r>
                        <a:rPr lang="en-US" dirty="0" smtClean="0"/>
                        <a:t>10</a:t>
                      </a:r>
                      <a:endParaRPr lang="en-US" dirty="0"/>
                    </a:p>
                  </a:txBody>
                  <a:tcPr marL="85190" marR="85190" anchor="ctr"/>
                </a:tc>
                <a:extLst>
                  <a:ext uri="{0D108BD9-81ED-4DB2-BD59-A6C34878D82A}">
                    <a16:rowId xmlns:a16="http://schemas.microsoft.com/office/drawing/2014/main" val="2394141176"/>
                  </a:ext>
                </a:extLst>
              </a:tr>
              <a:tr h="370840">
                <a:tc>
                  <a:txBody>
                    <a:bodyPr/>
                    <a:lstStyle/>
                    <a:p>
                      <a:r>
                        <a:rPr lang="en-US" dirty="0" smtClean="0"/>
                        <a:t>IAHA</a:t>
                      </a:r>
                      <a:endParaRPr lang="en-US" dirty="0"/>
                    </a:p>
                  </a:txBody>
                  <a:tcPr marL="85190" marR="85190"/>
                </a:tc>
                <a:tc>
                  <a:txBody>
                    <a:bodyPr/>
                    <a:lstStyle/>
                    <a:p>
                      <a:pPr algn="ctr"/>
                      <a:r>
                        <a:rPr lang="en-US" dirty="0" smtClean="0"/>
                        <a:t>27 (100%)*</a:t>
                      </a:r>
                      <a:endParaRPr lang="en-US" dirty="0"/>
                    </a:p>
                  </a:txBody>
                  <a:tcPr marL="85190" marR="85190" anchor="ctr"/>
                </a:tc>
                <a:tc>
                  <a:txBody>
                    <a:bodyPr/>
                    <a:lstStyle/>
                    <a:p>
                      <a:pPr algn="ctr"/>
                      <a:r>
                        <a:rPr lang="en-US" dirty="0" smtClean="0"/>
                        <a:t>3</a:t>
                      </a:r>
                      <a:endParaRPr lang="en-US" dirty="0"/>
                    </a:p>
                  </a:txBody>
                  <a:tcPr marL="85190" marR="85190" anchor="ctr"/>
                </a:tc>
                <a:tc>
                  <a:txBody>
                    <a:bodyPr/>
                    <a:lstStyle/>
                    <a:p>
                      <a:pPr algn="ctr"/>
                      <a:r>
                        <a:rPr lang="en-US" dirty="0" smtClean="0"/>
                        <a:t>2</a:t>
                      </a:r>
                      <a:endParaRPr lang="en-US" dirty="0"/>
                    </a:p>
                  </a:txBody>
                  <a:tcPr marL="85190" marR="85190" anchor="ctr"/>
                </a:tc>
                <a:tc>
                  <a:txBody>
                    <a:bodyPr/>
                    <a:lstStyle/>
                    <a:p>
                      <a:pPr algn="ctr"/>
                      <a:r>
                        <a:rPr lang="en-US" dirty="0" smtClean="0"/>
                        <a:t>10</a:t>
                      </a:r>
                      <a:endParaRPr lang="en-US" dirty="0"/>
                    </a:p>
                  </a:txBody>
                  <a:tcPr marL="85190" marR="85190" anchor="ctr"/>
                </a:tc>
                <a:tc>
                  <a:txBody>
                    <a:bodyPr/>
                    <a:lstStyle/>
                    <a:p>
                      <a:pPr algn="ctr"/>
                      <a:r>
                        <a:rPr lang="en-US" dirty="0" smtClean="0"/>
                        <a:t>10</a:t>
                      </a:r>
                      <a:endParaRPr lang="en-US" dirty="0"/>
                    </a:p>
                  </a:txBody>
                  <a:tcPr marL="85190" marR="85190" anchor="ctr"/>
                </a:tc>
                <a:extLst>
                  <a:ext uri="{0D108BD9-81ED-4DB2-BD59-A6C34878D82A}">
                    <a16:rowId xmlns:a16="http://schemas.microsoft.com/office/drawing/2014/main" val="564732022"/>
                  </a:ext>
                </a:extLst>
              </a:tr>
              <a:tr h="370840">
                <a:tc>
                  <a:txBody>
                    <a:bodyPr/>
                    <a:lstStyle/>
                    <a:p>
                      <a:r>
                        <a:rPr lang="en-US" dirty="0" smtClean="0"/>
                        <a:t>PRP</a:t>
                      </a:r>
                      <a:endParaRPr lang="en-US" dirty="0"/>
                    </a:p>
                  </a:txBody>
                  <a:tcPr marL="85190" marR="85190"/>
                </a:tc>
                <a:tc>
                  <a:txBody>
                    <a:bodyPr/>
                    <a:lstStyle/>
                    <a:p>
                      <a:pPr algn="ctr"/>
                      <a:r>
                        <a:rPr lang="en-US" dirty="0" smtClean="0"/>
                        <a:t>12 (44%)</a:t>
                      </a:r>
                      <a:r>
                        <a:rPr lang="en-US" baseline="30000" dirty="0" smtClean="0"/>
                        <a:t>¤</a:t>
                      </a:r>
                      <a:endParaRPr lang="en-US" baseline="30000" dirty="0"/>
                    </a:p>
                  </a:txBody>
                  <a:tcPr marL="85190" marR="85190" anchor="ctr"/>
                </a:tc>
                <a:tc>
                  <a:txBody>
                    <a:bodyPr/>
                    <a:lstStyle/>
                    <a:p>
                      <a:pPr algn="ctr"/>
                      <a:r>
                        <a:rPr lang="en-US" dirty="0" smtClean="0"/>
                        <a:t>2</a:t>
                      </a:r>
                      <a:endParaRPr lang="en-US" dirty="0"/>
                    </a:p>
                  </a:txBody>
                  <a:tcPr marL="85190" marR="85190" anchor="ctr"/>
                </a:tc>
                <a:tc>
                  <a:txBody>
                    <a:bodyPr/>
                    <a:lstStyle/>
                    <a:p>
                      <a:pPr algn="ctr"/>
                      <a:r>
                        <a:rPr lang="en-US" dirty="0" smtClean="0"/>
                        <a:t>-</a:t>
                      </a:r>
                      <a:endParaRPr lang="en-US" dirty="0"/>
                    </a:p>
                  </a:txBody>
                  <a:tcPr marL="85190" marR="85190" anchor="ctr"/>
                </a:tc>
                <a:tc>
                  <a:txBody>
                    <a:bodyPr/>
                    <a:lstStyle/>
                    <a:p>
                      <a:pPr algn="ctr"/>
                      <a:r>
                        <a:rPr lang="en-US" dirty="0" smtClean="0"/>
                        <a:t>-</a:t>
                      </a:r>
                      <a:endParaRPr lang="en-US" dirty="0"/>
                    </a:p>
                  </a:txBody>
                  <a:tcPr marL="85190" marR="85190" anchor="ctr"/>
                </a:tc>
                <a:tc>
                  <a:txBody>
                    <a:bodyPr/>
                    <a:lstStyle/>
                    <a:p>
                      <a:pPr algn="ctr"/>
                      <a:r>
                        <a:rPr lang="en-US" dirty="0" smtClean="0"/>
                        <a:t>-</a:t>
                      </a:r>
                      <a:endParaRPr lang="en-US" dirty="0"/>
                    </a:p>
                  </a:txBody>
                  <a:tcPr marL="85190" marR="85190" anchor="ctr"/>
                </a:tc>
                <a:extLst>
                  <a:ext uri="{0D108BD9-81ED-4DB2-BD59-A6C34878D82A}">
                    <a16:rowId xmlns:a16="http://schemas.microsoft.com/office/drawing/2014/main" val="3921421383"/>
                  </a:ext>
                </a:extLst>
              </a:tr>
            </a:tbl>
          </a:graphicData>
        </a:graphic>
      </p:graphicFrame>
      <p:sp>
        <p:nvSpPr>
          <p:cNvPr id="5" name="Content Placeholder 4"/>
          <p:cNvSpPr>
            <a:spLocks noGrp="1"/>
          </p:cNvSpPr>
          <p:nvPr>
            <p:ph idx="10"/>
          </p:nvPr>
        </p:nvSpPr>
        <p:spPr>
          <a:xfrm>
            <a:off x="838202" y="1917974"/>
            <a:ext cx="10515600" cy="1401875"/>
          </a:xfrm>
        </p:spPr>
        <p:txBody>
          <a:bodyPr/>
          <a:lstStyle/>
          <a:p>
            <a:r>
              <a:rPr lang="en-US" dirty="0" smtClean="0"/>
              <a:t>International guidelines 2003-2020</a:t>
            </a:r>
          </a:p>
          <a:p>
            <a:r>
              <a:rPr lang="en-US" dirty="0" smtClean="0"/>
              <a:t>Search identified 27 guidelines that provided a recommendation on the use of injectables for OA Knee</a:t>
            </a:r>
          </a:p>
          <a:p>
            <a:endParaRPr lang="en-US" dirty="0" smtClean="0"/>
          </a:p>
          <a:p>
            <a:endParaRPr lang="en-US" dirty="0"/>
          </a:p>
        </p:txBody>
      </p:sp>
      <p:sp>
        <p:nvSpPr>
          <p:cNvPr id="6" name="Content Placeholder 4"/>
          <p:cNvSpPr txBox="1">
            <a:spLocks/>
          </p:cNvSpPr>
          <p:nvPr/>
        </p:nvSpPr>
        <p:spPr>
          <a:xfrm>
            <a:off x="838200" y="5566359"/>
            <a:ext cx="10515600" cy="741353"/>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19113" indent="-231775" algn="l" defTabSz="914400" rtl="0" eaLnBrk="1" latinLnBrk="0" hangingPunct="1">
              <a:lnSpc>
                <a:spcPct val="90000"/>
              </a:lnSpc>
              <a:spcBef>
                <a:spcPts val="500"/>
              </a:spcBef>
              <a:buFont typeface=".AppleSystemUIFont"/>
              <a:buChar char="-"/>
              <a:tabLst/>
              <a:defRPr sz="2400" kern="1200">
                <a:solidFill>
                  <a:schemeClr val="tx1"/>
                </a:solidFill>
                <a:latin typeface="Arial" panose="020B0604020202020204" pitchFamily="34" charset="0"/>
                <a:ea typeface="+mn-ea"/>
                <a:cs typeface="Arial" panose="020B0604020202020204" pitchFamily="34" charset="0"/>
              </a:defRPr>
            </a:lvl2pPr>
            <a:lvl3pPr marL="74930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22338" indent="-173038" algn="l" defTabSz="914400" rtl="0" eaLnBrk="1" latinLnBrk="0" hangingPunct="1">
              <a:lnSpc>
                <a:spcPct val="90000"/>
              </a:lnSpc>
              <a:spcBef>
                <a:spcPts val="500"/>
              </a:spcBef>
              <a:buFont typeface=".AppleSystemUIFont"/>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dirty="0" smtClean="0"/>
              <a:t>* 2 Uncertain recommendations</a:t>
            </a:r>
          </a:p>
          <a:p>
            <a:pPr marL="0" indent="0">
              <a:lnSpc>
                <a:spcPct val="100000"/>
              </a:lnSpc>
              <a:spcBef>
                <a:spcPts val="0"/>
              </a:spcBef>
              <a:buNone/>
            </a:pPr>
            <a:r>
              <a:rPr lang="en-US" sz="1400" baseline="30000" dirty="0" smtClean="0"/>
              <a:t>¤ </a:t>
            </a:r>
            <a:r>
              <a:rPr lang="en-US" sz="1400" dirty="0" smtClean="0"/>
              <a:t>10 Uncertain or unable to make a recommendation</a:t>
            </a:r>
          </a:p>
          <a:p>
            <a:pPr marL="0" indent="0">
              <a:lnSpc>
                <a:spcPct val="100000"/>
              </a:lnSpc>
              <a:spcBef>
                <a:spcPts val="0"/>
              </a:spcBef>
              <a:buNone/>
            </a:pPr>
            <a:endParaRPr lang="en-US" sz="1400" dirty="0" smtClean="0"/>
          </a:p>
          <a:p>
            <a:pPr marL="0" indent="0">
              <a:lnSpc>
                <a:spcPct val="100000"/>
              </a:lnSpc>
              <a:spcBef>
                <a:spcPts val="0"/>
              </a:spcBef>
              <a:buNone/>
            </a:pPr>
            <a:r>
              <a:rPr lang="en-US" sz="1400" dirty="0" smtClean="0"/>
              <a:t>IACS – Intra-Articular </a:t>
            </a:r>
            <a:r>
              <a:rPr lang="en-US" sz="1400" dirty="0" err="1" smtClean="0"/>
              <a:t>CorticoSteroids</a:t>
            </a:r>
            <a:endParaRPr lang="en-US" sz="1400" dirty="0" smtClean="0"/>
          </a:p>
          <a:p>
            <a:pPr marL="0" indent="0">
              <a:lnSpc>
                <a:spcPct val="100000"/>
              </a:lnSpc>
              <a:spcBef>
                <a:spcPts val="0"/>
              </a:spcBef>
              <a:buNone/>
            </a:pPr>
            <a:r>
              <a:rPr lang="en-US" sz="1400" dirty="0" smtClean="0"/>
              <a:t>IAHA – Intra-Articular Hyaluronic Acid</a:t>
            </a:r>
          </a:p>
          <a:p>
            <a:pPr marL="0" indent="0">
              <a:lnSpc>
                <a:spcPct val="100000"/>
              </a:lnSpc>
              <a:spcBef>
                <a:spcPts val="0"/>
              </a:spcBef>
              <a:buNone/>
            </a:pPr>
            <a:r>
              <a:rPr lang="en-US" sz="1400" dirty="0" smtClean="0"/>
              <a:t>PRP – Platelet Rich Plasma</a:t>
            </a:r>
            <a:endParaRPr lang="en-US" sz="1400" dirty="0"/>
          </a:p>
        </p:txBody>
      </p:sp>
    </p:spTree>
    <p:extLst>
      <p:ext uri="{BB962C8B-B14F-4D97-AF65-F5344CB8AC3E}">
        <p14:creationId xmlns:p14="http://schemas.microsoft.com/office/powerpoint/2010/main" val="3891625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Care Recommendations on </a:t>
            </a:r>
            <a:r>
              <a:rPr lang="en-US" dirty="0" smtClean="0"/>
              <a:t>IAHA </a:t>
            </a:r>
            <a:r>
              <a:rPr lang="en-US" dirty="0"/>
              <a:t>for Knee </a:t>
            </a:r>
            <a:r>
              <a:rPr lang="en-US" dirty="0" smtClean="0"/>
              <a:t>OA</a:t>
            </a:r>
            <a:endParaRPr lang="en-US" dirty="0"/>
          </a:p>
        </p:txBody>
      </p:sp>
      <p:graphicFrame>
        <p:nvGraphicFramePr>
          <p:cNvPr id="4" name="Content Placeholder 3">
            <a:extLst>
              <a:ext uri="{FF2B5EF4-FFF2-40B4-BE49-F238E27FC236}">
                <a16:creationId xmlns:a16="http://schemas.microsoft.com/office/drawing/2014/main" id="{7B3B3890-E128-4C9E-8C39-74DB9257998E}"/>
              </a:ext>
            </a:extLst>
          </p:cNvPr>
          <p:cNvGraphicFramePr>
            <a:graphicFrameLocks noGrp="1"/>
          </p:cNvGraphicFramePr>
          <p:nvPr>
            <p:ph idx="1"/>
            <p:extLst>
              <p:ext uri="{D42A27DB-BD31-4B8C-83A1-F6EECF244321}">
                <p14:modId xmlns:p14="http://schemas.microsoft.com/office/powerpoint/2010/main" val="1255298782"/>
              </p:ext>
            </p:extLst>
          </p:nvPr>
        </p:nvGraphicFramePr>
        <p:xfrm>
          <a:off x="838200" y="194468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413164" y="6296025"/>
            <a:ext cx="8829964" cy="388696"/>
          </a:xfrm>
          <a:prstGeom prst="rect">
            <a:avLst/>
          </a:prstGeom>
        </p:spPr>
        <p:txBody>
          <a:bodyPr wrap="square">
            <a:spAutoFit/>
          </a:bodyPr>
          <a:lstStyle/>
          <a:p>
            <a:pPr indent="810260">
              <a:lnSpc>
                <a:spcPct val="107000"/>
              </a:lnSpc>
              <a:spcAft>
                <a:spcPts val="800"/>
              </a:spcAft>
            </a:pPr>
            <a:r>
              <a:rPr lang="en-CA" i="1" dirty="0">
                <a:latin typeface="Calibri" panose="020F0502020204030204" pitchFamily="34" charset="0"/>
                <a:ea typeface="Calibri" panose="020F0502020204030204" pitchFamily="34" charset="0"/>
                <a:cs typeface="Times New Roman" panose="02020603050405020304" pitchFamily="18" charset="0"/>
              </a:rPr>
              <a:t>Data point size is weighted by number of repeat recommendations in the same year</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670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Osteoarthritis </a:t>
            </a:r>
            <a:r>
              <a:rPr lang="en-US" dirty="0" smtClean="0"/>
              <a:t>Initiative</a:t>
            </a:r>
            <a:endParaRPr lang="en-US" dirty="0"/>
          </a:p>
        </p:txBody>
      </p:sp>
      <p:sp>
        <p:nvSpPr>
          <p:cNvPr id="3" name="Content Placeholder 2"/>
          <p:cNvSpPr>
            <a:spLocks noGrp="1"/>
          </p:cNvSpPr>
          <p:nvPr>
            <p:ph idx="1"/>
          </p:nvPr>
        </p:nvSpPr>
        <p:spPr>
          <a:xfrm>
            <a:off x="838202" y="3136605"/>
            <a:ext cx="10325984" cy="3158692"/>
          </a:xfrm>
        </p:spPr>
        <p:txBody>
          <a:bodyPr>
            <a:normAutofit lnSpcReduction="10000"/>
          </a:bodyPr>
          <a:lstStyle/>
          <a:p>
            <a:pPr marL="0" indent="0" algn="just">
              <a:buNone/>
            </a:pPr>
            <a:r>
              <a:rPr lang="en-US" dirty="0" smtClean="0"/>
              <a:t>The </a:t>
            </a:r>
            <a:r>
              <a:rPr lang="en-US" dirty="0"/>
              <a:t>Osteoarthritis Initiative (OAI) is a multi-center, ten-year observational study of men and women, sponsored by the National Institutes of Health (part of the Department of Health and Human Services). The goals of the OAI are to provide resources to enable a better understanding of prevention and treatment of </a:t>
            </a:r>
            <a:r>
              <a:rPr lang="en-US" i="1" dirty="0"/>
              <a:t>knee osteoarthritis</a:t>
            </a:r>
            <a:r>
              <a:rPr lang="en-US" dirty="0"/>
              <a:t>, one of the most common causes of disability in adults</a:t>
            </a:r>
            <a:r>
              <a:rPr lang="en-US" dirty="0" smtClean="0"/>
              <a:t>.</a:t>
            </a:r>
          </a:p>
          <a:p>
            <a:pPr marL="0" indent="0" algn="just">
              <a:buNone/>
            </a:pPr>
            <a:r>
              <a:rPr lang="en-US" dirty="0">
                <a:hlinkClick r:id="rId2"/>
              </a:rPr>
              <a:t>https://nda.nih.gov/oai</a:t>
            </a:r>
            <a:r>
              <a:rPr lang="en-US" dirty="0" smtClean="0">
                <a:hlinkClick r:id="rId2"/>
              </a:rPr>
              <a:t>/</a:t>
            </a:r>
            <a:r>
              <a:rPr lang="en-US" dirty="0" smtClean="0"/>
              <a:t> </a:t>
            </a:r>
            <a:endParaRPr lang="en-US" dirty="0"/>
          </a:p>
          <a:p>
            <a:endParaRPr lang="en-US" dirty="0"/>
          </a:p>
        </p:txBody>
      </p:sp>
      <p:pic>
        <p:nvPicPr>
          <p:cNvPr id="4" name="Picture 3"/>
          <p:cNvPicPr>
            <a:picLocks noChangeAspect="1"/>
          </p:cNvPicPr>
          <p:nvPr/>
        </p:nvPicPr>
        <p:blipFill>
          <a:blip r:embed="rId3"/>
          <a:stretch>
            <a:fillRect/>
          </a:stretch>
        </p:blipFill>
        <p:spPr>
          <a:xfrm>
            <a:off x="6304002" y="1166057"/>
            <a:ext cx="3114675" cy="1781175"/>
          </a:xfrm>
          <a:prstGeom prst="rect">
            <a:avLst/>
          </a:prstGeom>
        </p:spPr>
      </p:pic>
    </p:spTree>
    <p:extLst>
      <p:ext uri="{BB962C8B-B14F-4D97-AF65-F5344CB8AC3E}">
        <p14:creationId xmlns:p14="http://schemas.microsoft.com/office/powerpoint/2010/main" val="2167549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4FE271EA41D9469329DAFD61B06CC1" ma:contentTypeVersion="10" ma:contentTypeDescription="Create a new document." ma:contentTypeScope="" ma:versionID="8da1b4378240ee9b8d70407e5dc62eba">
  <xsd:schema xmlns:xsd="http://www.w3.org/2001/XMLSchema" xmlns:xs="http://www.w3.org/2001/XMLSchema" xmlns:p="http://schemas.microsoft.com/office/2006/metadata/properties" xmlns:ns3="54acd234-6d6b-48c0-96fd-757f7e0810dc" targetNamespace="http://schemas.microsoft.com/office/2006/metadata/properties" ma:root="true" ma:fieldsID="c8cdc73e05be3285bd24b002b622a84d" ns3:_="">
    <xsd:import namespace="54acd234-6d6b-48c0-96fd-757f7e0810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cd234-6d6b-48c0-96fd-757f7e081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EAA3F4-5A3D-4B2A-90DE-BB848BE412CB}">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54acd234-6d6b-48c0-96fd-757f7e0810dc"/>
    <ds:schemaRef ds:uri="http://www.w3.org/XML/1998/namespace"/>
  </ds:schemaRefs>
</ds:datastoreItem>
</file>

<file path=customXml/itemProps2.xml><?xml version="1.0" encoding="utf-8"?>
<ds:datastoreItem xmlns:ds="http://schemas.openxmlformats.org/officeDocument/2006/customXml" ds:itemID="{7E3B97FD-F8CF-4C66-A60E-0901981377EA}">
  <ds:schemaRefs>
    <ds:schemaRef ds:uri="http://schemas.microsoft.com/sharepoint/v3/contenttype/forms"/>
  </ds:schemaRefs>
</ds:datastoreItem>
</file>

<file path=customXml/itemProps3.xml><?xml version="1.0" encoding="utf-8"?>
<ds:datastoreItem xmlns:ds="http://schemas.openxmlformats.org/officeDocument/2006/customXml" ds:itemID="{54C6DEF8-EAA9-4F7B-8975-7CA95B5649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cd234-6d6b-48c0-96fd-757f7e0810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11800</TotalTime>
  <Words>3509</Words>
  <Application>Microsoft Office PowerPoint</Application>
  <PresentationFormat>Widescreen</PresentationFormat>
  <Paragraphs>316</Paragraphs>
  <Slides>33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ＭＳ Ｐゴシック</vt:lpstr>
      <vt:lpstr>ＭＳ Ｐゴシック</vt:lpstr>
      <vt:lpstr>.AppleSystemUIFont</vt:lpstr>
      <vt:lpstr>Arial</vt:lpstr>
      <vt:lpstr>Calibri</vt:lpstr>
      <vt:lpstr>Calibri Light</vt:lpstr>
      <vt:lpstr>Century Gothic</vt:lpstr>
      <vt:lpstr>interfaceregular</vt:lpstr>
      <vt:lpstr>Times New Roman</vt:lpstr>
      <vt:lpstr>Office Theme</vt:lpstr>
      <vt:lpstr>Rethinking Knee OA treatment in a Post-Pandemic World Short and Long Term Solutions</vt:lpstr>
      <vt:lpstr>Learning Objectives:</vt:lpstr>
      <vt:lpstr>Why the controversy?</vt:lpstr>
      <vt:lpstr>Prospective Comparison of Sham vs. Placebo Injections: Data from a Trial of Lorecivivint (SM04690), a Wnt Pathway Inhibitor for Knee OA</vt:lpstr>
      <vt:lpstr>Clinical Management of OA Knee Pain</vt:lpstr>
      <vt:lpstr>The Aftermath of the AAOS CPG in 2013</vt:lpstr>
      <vt:lpstr>Health Care Recommendations on Injectable Treatments for Knee OA: An International Perspective</vt:lpstr>
      <vt:lpstr>Health Care Recommendations on IAHA for Knee OA</vt:lpstr>
      <vt:lpstr>The Osteoarthritis Initiative</vt:lpstr>
      <vt:lpstr>Appropriate use Criteria (2017)</vt:lpstr>
      <vt:lpstr>Appropriate USE Criteria (AUC) - Mild OA</vt:lpstr>
      <vt:lpstr>Appropriate USE Criteria (AUC) - Moderate OA</vt:lpstr>
      <vt:lpstr>Predicting a Favorable Response to IAHA</vt:lpstr>
      <vt:lpstr>Not all HA’s are the same……..</vt:lpstr>
      <vt:lpstr>Biological Effects of IAHA: MOA</vt:lpstr>
      <vt:lpstr>In Favor of High Molecular Weight HA</vt:lpstr>
      <vt:lpstr>AANA Response to Anthem - 2017</vt:lpstr>
      <vt:lpstr>Impact of Hyaluronic Acid Injections on Utilization of Pain Management Medications</vt:lpstr>
      <vt:lpstr>HASTE  (Hyaluronic Acid versus STEroids)</vt:lpstr>
      <vt:lpstr>Non-operative Treatments for Knee Osteoarthritis: An Evaluation of Treatment Characteristics and the Intra-Articular Placebo Effect A Systematic Review</vt:lpstr>
      <vt:lpstr>Differentiating Factors of IA injectables</vt:lpstr>
      <vt:lpstr>Intra-articular corticosteroid injections increase the  risk of requiring knee arthroplasty</vt:lpstr>
      <vt:lpstr>Intra-articular corticosteroids and the risk of knee osteoarthritis progression: results from the Osteoarthritis Initiative</vt:lpstr>
      <vt:lpstr>Elective Surgery in The Post COVID-19 World</vt:lpstr>
      <vt:lpstr>Delaying the need for TKA</vt:lpstr>
      <vt:lpstr>The DUROLANE Difference</vt:lpstr>
      <vt:lpstr>Longer residence time translates into extended pain relief –clinical evidence vs Synvisc</vt:lpstr>
      <vt:lpstr>Greater reduction in knee pain vs. Synvisc-One</vt:lpstr>
      <vt:lpstr>NASHA hyaluronic acid vs methylprednisolone for knee OA</vt:lpstr>
      <vt:lpstr>Improved Responder Rates</vt:lpstr>
      <vt:lpstr>Summary</vt:lpstr>
      <vt:lpstr>Peter.Shaw@BioventusGlobal.Com  908-323-3663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Petrie</dc:creator>
  <cp:lastModifiedBy>Peter Shaw</cp:lastModifiedBy>
  <cp:revision>85</cp:revision>
  <cp:lastPrinted>2020-06-07T17:25:51Z</cp:lastPrinted>
  <dcterms:created xsi:type="dcterms:W3CDTF">2018-05-09T16:25:53Z</dcterms:created>
  <dcterms:modified xsi:type="dcterms:W3CDTF">2020-06-13T17:12:53Z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0x0101007B4FE271EA41D9469329DAFD61B06CC1</vt:lpwstr>
  </property>
</Properties>
</file>